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320" r:id="rId3"/>
    <p:sldId id="321" r:id="rId4"/>
    <p:sldId id="326" r:id="rId5"/>
    <p:sldId id="327" r:id="rId6"/>
    <p:sldId id="257" r:id="rId7"/>
    <p:sldId id="261" r:id="rId8"/>
    <p:sldId id="329" r:id="rId9"/>
    <p:sldId id="266" r:id="rId10"/>
    <p:sldId id="267" r:id="rId11"/>
    <p:sldId id="268" r:id="rId12"/>
    <p:sldId id="299" r:id="rId13"/>
    <p:sldId id="300" r:id="rId14"/>
    <p:sldId id="331" r:id="rId15"/>
    <p:sldId id="337" r:id="rId16"/>
    <p:sldId id="332" r:id="rId17"/>
    <p:sldId id="338" r:id="rId18"/>
    <p:sldId id="339" r:id="rId19"/>
    <p:sldId id="340" r:id="rId20"/>
    <p:sldId id="330" r:id="rId21"/>
    <p:sldId id="270" r:id="rId22"/>
    <p:sldId id="272" r:id="rId23"/>
    <p:sldId id="273" r:id="rId24"/>
    <p:sldId id="275" r:id="rId25"/>
    <p:sldId id="278" r:id="rId26"/>
    <p:sldId id="262" r:id="rId27"/>
    <p:sldId id="279" r:id="rId28"/>
    <p:sldId id="281" r:id="rId29"/>
    <p:sldId id="282" r:id="rId30"/>
    <p:sldId id="316" r:id="rId31"/>
    <p:sldId id="310" r:id="rId32"/>
    <p:sldId id="312" r:id="rId33"/>
    <p:sldId id="313" r:id="rId34"/>
    <p:sldId id="311" r:id="rId35"/>
    <p:sldId id="314" r:id="rId36"/>
    <p:sldId id="315" r:id="rId37"/>
    <p:sldId id="301" r:id="rId38"/>
    <p:sldId id="302" r:id="rId39"/>
    <p:sldId id="322" r:id="rId40"/>
    <p:sldId id="323" r:id="rId41"/>
    <p:sldId id="324" r:id="rId42"/>
    <p:sldId id="325" r:id="rId43"/>
    <p:sldId id="333" r:id="rId44"/>
    <p:sldId id="341" r:id="rId45"/>
    <p:sldId id="343" r:id="rId46"/>
    <p:sldId id="308" r:id="rId47"/>
    <p:sldId id="284" r:id="rId48"/>
    <p:sldId id="334" r:id="rId49"/>
    <p:sldId id="335" r:id="rId50"/>
    <p:sldId id="336"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8A261-EECF-49C8-9142-F96ADADA7CF0}" type="datetimeFigureOut">
              <a:rPr lang="ru-RU" smtClean="0"/>
              <a:pPr/>
              <a:t>03.12.2013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A1811-CE5E-44C9-B8E3-DDCDCC986EB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D2A1811-CE5E-44C9-B8E3-DDCDCC986EB4}"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03.12.2013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03.12.2013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03.12.2013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03.12.2013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26-2.ru/edoc?modId=97&amp;docId=4784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glavbukh.ru/npd-doc.aspx?npmid=99&amp;npid=9017144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nsultant.ru/document/cons_doc_LAW_149982/?dst=2413" TargetMode="External"/><Relationship Id="rId2" Type="http://schemas.openxmlformats.org/officeDocument/2006/relationships/hyperlink" Target="http://www.consultant.ru/document/cons_doc_LAW_147521/?dst=8305" TargetMode="External"/><Relationship Id="rId1" Type="http://schemas.openxmlformats.org/officeDocument/2006/relationships/slideLayout" Target="../slideLayouts/slideLayout2.xml"/><Relationship Id="rId4" Type="http://schemas.openxmlformats.org/officeDocument/2006/relationships/hyperlink" Target="http://www.26-2.ru/edoc?modId=99&amp;docId=49902919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glavbukh.ru/npd-doc.aspx?npmid=99&amp;npid=499036369"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9592" y="764704"/>
            <a:ext cx="7500990" cy="163121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Семинар на тему: </a:t>
            </a:r>
          </a:p>
          <a:p>
            <a:pPr algn="ctr"/>
            <a:endParaRPr lang="ru-RU" sz="2000" b="1" dirty="0" smtClean="0">
              <a:latin typeface="Times New Roman" pitchFamily="18" charset="0"/>
              <a:cs typeface="Times New Roman" pitchFamily="18" charset="0"/>
            </a:endParaRPr>
          </a:p>
          <a:p>
            <a:pPr algn="ctr"/>
            <a:r>
              <a:rPr lang="ru-RU" sz="2000" b="1" dirty="0" smtClean="0">
                <a:latin typeface="Times New Roman" pitchFamily="18" charset="0"/>
                <a:cs typeface="Times New Roman" pitchFamily="18" charset="0"/>
              </a:rPr>
              <a:t>«Актуальные вопросы исчисления НДС и налога на прибыль в 2013 г. и в 2014 г. в свете основных направлений налоговой политики» </a:t>
            </a:r>
            <a:endParaRPr lang="ru-RU" sz="2000" b="1" dirty="0">
              <a:latin typeface="Times New Roman" pitchFamily="18" charset="0"/>
              <a:cs typeface="Times New Roman" pitchFamily="18" charset="0"/>
            </a:endParaRPr>
          </a:p>
        </p:txBody>
      </p:sp>
      <p:sp>
        <p:nvSpPr>
          <p:cNvPr id="6" name="TextBox 5"/>
          <p:cNvSpPr txBox="1"/>
          <p:nvPr/>
        </p:nvSpPr>
        <p:spPr>
          <a:xfrm>
            <a:off x="7358082" y="6000768"/>
            <a:ext cx="1285884" cy="369332"/>
          </a:xfrm>
          <a:prstGeom prst="rect">
            <a:avLst/>
          </a:prstGeom>
          <a:noFill/>
        </p:spPr>
        <p:txBody>
          <a:bodyPr wrap="square" rtlCol="0">
            <a:spAutoFit/>
          </a:bodyPr>
          <a:lstStyle/>
          <a:p>
            <a:r>
              <a:rPr lang="ru-RU" b="1" dirty="0" smtClean="0">
                <a:solidFill>
                  <a:schemeClr val="bg1"/>
                </a:solidFill>
                <a:latin typeface="Times New Roman" pitchFamily="18" charset="0"/>
                <a:cs typeface="Times New Roman" pitchFamily="18" charset="0"/>
              </a:rPr>
              <a:t>03.12.2013</a:t>
            </a:r>
            <a:endParaRPr lang="ru-RU" b="1" dirty="0">
              <a:solidFill>
                <a:schemeClr val="bg1"/>
              </a:solidFill>
              <a:latin typeface="Times New Roman" pitchFamily="18" charset="0"/>
              <a:cs typeface="Times New Roman" pitchFamily="18" charset="0"/>
            </a:endParaRPr>
          </a:p>
        </p:txBody>
      </p:sp>
      <p:sp>
        <p:nvSpPr>
          <p:cNvPr id="7" name="TextBox 7"/>
          <p:cNvSpPr txBox="1">
            <a:spLocks noChangeArrowheads="1"/>
          </p:cNvSpPr>
          <p:nvPr/>
        </p:nvSpPr>
        <p:spPr bwMode="auto">
          <a:xfrm>
            <a:off x="1763688" y="2780928"/>
            <a:ext cx="6798543" cy="2308324"/>
          </a:xfrm>
          <a:prstGeom prst="rect">
            <a:avLst/>
          </a:prstGeom>
          <a:noFill/>
          <a:ln w="9525">
            <a:noFill/>
            <a:miter lim="800000"/>
            <a:headEnd/>
            <a:tailEnd/>
          </a:ln>
        </p:spPr>
        <p:txBody>
          <a:bodyPr wrap="square">
            <a:spAutoFit/>
          </a:bodyPr>
          <a:lstStyle/>
          <a:p>
            <a:pPr algn="r"/>
            <a:r>
              <a:rPr lang="ru-RU" b="1" i="1" dirty="0">
                <a:latin typeface="Times New Roman" pitchFamily="18" charset="0"/>
                <a:cs typeface="Times New Roman" pitchFamily="18" charset="0"/>
              </a:rPr>
              <a:t>Разработала:</a:t>
            </a:r>
            <a:r>
              <a:rPr lang="ru-RU" i="1" dirty="0">
                <a:latin typeface="Times New Roman" pitchFamily="18" charset="0"/>
                <a:cs typeface="Times New Roman" pitchFamily="18" charset="0"/>
              </a:rPr>
              <a:t> Боровикова </a:t>
            </a:r>
            <a:r>
              <a:rPr lang="ru-RU" i="1" dirty="0" smtClean="0">
                <a:latin typeface="Times New Roman" pitchFamily="18" charset="0"/>
                <a:cs typeface="Times New Roman" pitchFamily="18" charset="0"/>
              </a:rPr>
              <a:t>Елена В</a:t>
            </a:r>
            <a:r>
              <a:rPr lang="ru-RU" i="1" dirty="0" smtClean="0">
                <a:latin typeface="Times New Roman" pitchFamily="18" charset="0"/>
                <a:cs typeface="Times New Roman" pitchFamily="18" charset="0"/>
              </a:rPr>
              <a:t>ладимировна</a:t>
            </a:r>
            <a:r>
              <a:rPr lang="en-US" i="1" dirty="0" smtClean="0">
                <a:latin typeface="Times New Roman" pitchFamily="18" charset="0"/>
                <a:cs typeface="Times New Roman" pitchFamily="18" charset="0"/>
              </a:rPr>
              <a:t>,</a:t>
            </a:r>
          </a:p>
          <a:p>
            <a:pPr algn="r"/>
            <a:r>
              <a:rPr lang="ru-RU" i="1" dirty="0" err="1" smtClean="0">
                <a:latin typeface="Times New Roman" pitchFamily="18" charset="0"/>
                <a:cs typeface="Times New Roman" pitchFamily="18" charset="0"/>
              </a:rPr>
              <a:t>д</a:t>
            </a:r>
            <a:r>
              <a:rPr lang="ru-RU" i="1" dirty="0" err="1" smtClean="0">
                <a:latin typeface="Times New Roman" pitchFamily="18" charset="0"/>
                <a:cs typeface="Times New Roman" pitchFamily="18" charset="0"/>
              </a:rPr>
              <a:t>.э.н</a:t>
            </a:r>
            <a:r>
              <a:rPr lang="ru-RU" i="1" dirty="0" smtClean="0">
                <a:latin typeface="Times New Roman" pitchFamily="18" charset="0"/>
                <a:cs typeface="Times New Roman" pitchFamily="18" charset="0"/>
              </a:rPr>
              <a:t>, доцент, профессор кафедры антикризисного управления социально-экономическими системами Российской академии народного хозяйства и государственной службы при Президенте РФ, член Палаты налоговых консультантов, аттестованный налоговый консультант, член ред. коллегии журнала «Бухгалтерский учет и налогообложение в бюджетных организациях» (Издательский дом «Панорама»)   </a:t>
            </a:r>
            <a:r>
              <a:rPr lang="ru-RU" i="1" dirty="0" smtClean="0">
                <a:latin typeface="Times New Roman" pitchFamily="18" charset="0"/>
                <a:cs typeface="Times New Roman" pitchFamily="18" charset="0"/>
              </a:rPr>
              <a:t> </a:t>
            </a:r>
            <a:endParaRPr lang="ru-RU"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ИСПОЛНЕНИЕ ОБЯЗАННОСТЕЙ НАЛОГОВОГО АГЕНТА ПО НДС БЮДЖЕТНЫМ УЧРЕЖДЕНИЕМ</a:t>
            </a:r>
            <a:endParaRPr lang="ru-RU" sz="1600" b="1" dirty="0">
              <a:latin typeface="Times New Roman" pitchFamily="18" charset="0"/>
              <a:cs typeface="Times New Roman" pitchFamily="18" charset="0"/>
            </a:endParaRPr>
          </a:p>
        </p:txBody>
      </p:sp>
      <p:sp>
        <p:nvSpPr>
          <p:cNvPr id="5" name="TextBox 4"/>
          <p:cNvSpPr txBox="1"/>
          <p:nvPr/>
        </p:nvSpPr>
        <p:spPr>
          <a:xfrm>
            <a:off x="571472" y="928670"/>
            <a:ext cx="8072494" cy="4278094"/>
          </a:xfrm>
          <a:prstGeom prst="rect">
            <a:avLst/>
          </a:prstGeom>
          <a:noFill/>
        </p:spPr>
        <p:txBody>
          <a:bodyPr wrap="square" rtlCol="0">
            <a:spAutoFit/>
          </a:bodyPr>
          <a:lstStyle/>
          <a:p>
            <a:r>
              <a:rPr lang="ru-RU" sz="1600" u="sng" dirty="0" smtClean="0">
                <a:latin typeface="Times New Roman" pitchFamily="18" charset="0"/>
                <a:cs typeface="Times New Roman" pitchFamily="18" charset="0"/>
              </a:rPr>
              <a:t>Учреждение выступает налоговым агентом </a:t>
            </a:r>
            <a:r>
              <a:rPr lang="ru-RU" sz="1600" dirty="0" smtClean="0">
                <a:latin typeface="Times New Roman" pitchFamily="18" charset="0"/>
                <a:cs typeface="Times New Roman" pitchFamily="18" charset="0"/>
              </a:rPr>
              <a:t>по НДС в случаях (ст. 161 НК РФ): </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приобретение товаров (работ, услуг) на территории Российской Федерации у налогоплательщиков - иностранных лиц, не состоящих на учете в налоговых органах в качестве налогоплательщиков;</a:t>
            </a:r>
          </a:p>
          <a:p>
            <a:r>
              <a:rPr lang="ru-RU" sz="1600" dirty="0" smtClean="0">
                <a:latin typeface="Times New Roman" pitchFamily="18" charset="0"/>
                <a:cs typeface="Times New Roman" pitchFamily="18" charset="0"/>
              </a:rPr>
              <a:t>- аренда на территории Российской Федерации федерального имущества, имущества субъектов Российской Федерации и муниципального имущества у органов государственной власти и управления и органов местного самоуправления; </a:t>
            </a:r>
          </a:p>
          <a:p>
            <a:r>
              <a:rPr lang="ru-RU" sz="1600" dirty="0" smtClean="0">
                <a:latin typeface="Times New Roman" pitchFamily="18" charset="0"/>
                <a:cs typeface="Times New Roman" pitchFamily="18" charset="0"/>
              </a:rPr>
              <a:t>- реализация на территории Российской Федерации конфискованного имущества, имущества, реализуемого по решению суда (в том числе при проведении процедуры банкротства в соответствии с законодательством Российской Федерации), бесхозяйных ценностей, кладов и скупленных ценностей, а также ценностей, перешедших по праву наследования государству.</a:t>
            </a:r>
          </a:p>
          <a:p>
            <a:endParaRPr lang="ru-RU" sz="1600"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Учреждения обязаны исполнять функции налогового агента по исчислению и уплате налога в бюджет независимо от того, исполняет ли она обязанности налогоплательщика по НДС (п. 2 ст. 161 НК РФ). </a:t>
            </a:r>
            <a:endParaRPr lang="ru-RU"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300037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НАЛОГОВЫЙ ПЕРИОД, НАЛОГОВЫЕ СТАВКИ НДС </a:t>
            </a:r>
            <a:endParaRPr lang="ru-RU" sz="1600" b="1" dirty="0">
              <a:latin typeface="Times New Roman" pitchFamily="18" charset="0"/>
              <a:cs typeface="Times New Roman" pitchFamily="18" charset="0"/>
            </a:endParaRPr>
          </a:p>
        </p:txBody>
      </p:sp>
      <p:sp>
        <p:nvSpPr>
          <p:cNvPr id="5" name="TextBox 4"/>
          <p:cNvSpPr txBox="1"/>
          <p:nvPr/>
        </p:nvSpPr>
        <p:spPr>
          <a:xfrm>
            <a:off x="1500166" y="3500438"/>
            <a:ext cx="6286544" cy="1384995"/>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НАЛОГОВЫЙ ПЕРИОД – квартал (ст. 163 НК РФ)</a:t>
            </a:r>
          </a:p>
          <a:p>
            <a:pPr algn="ctr"/>
            <a:endParaRPr lang="ru-RU" sz="1400"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НАЛОГОВЫЕ СТАВКИ (ст. 164 НК РФ): 0%, 10%, 18%</a:t>
            </a:r>
          </a:p>
          <a:p>
            <a:pPr algn="ct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Если сумма налога определяется расчетным методом, применяются ставки НДС: 10/110 и 18/118 (п. 4 ст. 164 НК РФ)</a:t>
            </a:r>
            <a:endParaRPr lang="ru-RU" sz="1400" b="1" dirty="0">
              <a:latin typeface="Times New Roman" pitchFamily="18" charset="0"/>
              <a:cs typeface="Times New Roman" pitchFamily="18" charset="0"/>
            </a:endParaRPr>
          </a:p>
        </p:txBody>
      </p:sp>
      <p:sp>
        <p:nvSpPr>
          <p:cNvPr id="6" name="TextBox 5"/>
          <p:cNvSpPr txBox="1">
            <a:spLocks noChangeArrowheads="1"/>
          </p:cNvSpPr>
          <p:nvPr/>
        </p:nvSpPr>
        <p:spPr bwMode="auto">
          <a:xfrm>
            <a:off x="500034" y="285728"/>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МОМЕНТ ОПРЕДЕЛЕНИЯ НАЛОГОВОЙ БАЗЫ ПО НДС </a:t>
            </a:r>
            <a:endParaRPr lang="ru-RU" sz="1600" b="1" dirty="0">
              <a:latin typeface="Times New Roman" pitchFamily="18" charset="0"/>
              <a:cs typeface="Times New Roman" pitchFamily="18" charset="0"/>
            </a:endParaRPr>
          </a:p>
        </p:txBody>
      </p:sp>
      <p:sp>
        <p:nvSpPr>
          <p:cNvPr id="8" name="TextBox 7"/>
          <p:cNvSpPr txBox="1"/>
          <p:nvPr/>
        </p:nvSpPr>
        <p:spPr>
          <a:xfrm>
            <a:off x="1142976" y="785794"/>
            <a:ext cx="5572164" cy="307777"/>
          </a:xfrm>
          <a:prstGeom prst="rect">
            <a:avLst/>
          </a:prstGeom>
          <a:noFill/>
        </p:spPr>
        <p:txBody>
          <a:bodyPr wrap="square" rtlCol="0">
            <a:spAutoFit/>
          </a:bodyPr>
          <a:lstStyle/>
          <a:p>
            <a:r>
              <a:rPr lang="ru-RU" sz="1400" b="1" i="1" dirty="0" smtClean="0">
                <a:solidFill>
                  <a:srgbClr val="FF0000"/>
                </a:solidFill>
                <a:latin typeface="Times New Roman" pitchFamily="18" charset="0"/>
                <a:cs typeface="Times New Roman" pitchFamily="18" charset="0"/>
              </a:rPr>
              <a:t>НАИБОЛЕЕ РАННЯЯ ИЗ СЛЕДУЮЩИХ ДАТ (ст. 167 НК РФ):</a:t>
            </a:r>
            <a:endParaRPr lang="ru-RU" sz="1400" b="1" i="1" dirty="0">
              <a:solidFill>
                <a:srgbClr val="FF0000"/>
              </a:solidFill>
              <a:latin typeface="Times New Roman" pitchFamily="18" charset="0"/>
              <a:cs typeface="Times New Roman" pitchFamily="18" charset="0"/>
            </a:endParaRPr>
          </a:p>
        </p:txBody>
      </p:sp>
      <p:sp>
        <p:nvSpPr>
          <p:cNvPr id="9" name="Скругленный прямоугольник 8"/>
          <p:cNvSpPr/>
          <p:nvPr/>
        </p:nvSpPr>
        <p:spPr>
          <a:xfrm>
            <a:off x="1071538" y="1214422"/>
            <a:ext cx="735811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1214414" y="1285860"/>
            <a:ext cx="6929486" cy="338554"/>
          </a:xfrm>
          <a:prstGeom prst="rect">
            <a:avLst/>
          </a:prstGeom>
          <a:noFill/>
        </p:spPr>
        <p:txBody>
          <a:bodyPr wrap="square" rtlCol="0">
            <a:spAutoFit/>
          </a:bodyPr>
          <a:lstStyle/>
          <a:p>
            <a:r>
              <a:rPr lang="ru-RU" sz="1600" b="1" dirty="0" smtClean="0">
                <a:solidFill>
                  <a:schemeClr val="bg1"/>
                </a:solidFill>
                <a:latin typeface="Times New Roman" pitchFamily="18" charset="0"/>
                <a:cs typeface="Times New Roman" pitchFamily="18" charset="0"/>
              </a:rPr>
              <a:t>- день отгрузки (передачи) товаров (работ, услуг), имущественных прав</a:t>
            </a:r>
            <a:endParaRPr lang="ru-RU" sz="1600" b="1" dirty="0">
              <a:solidFill>
                <a:schemeClr val="bg1"/>
              </a:solidFill>
              <a:latin typeface="Times New Roman" pitchFamily="18" charset="0"/>
              <a:cs typeface="Times New Roman" pitchFamily="18" charset="0"/>
            </a:endParaRPr>
          </a:p>
        </p:txBody>
      </p:sp>
      <p:sp>
        <p:nvSpPr>
          <p:cNvPr id="11" name="Скругленный прямоугольник 10"/>
          <p:cNvSpPr/>
          <p:nvPr/>
        </p:nvSpPr>
        <p:spPr>
          <a:xfrm>
            <a:off x="1071538" y="1928802"/>
            <a:ext cx="735811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1142976" y="1928802"/>
            <a:ext cx="6929486" cy="584775"/>
          </a:xfrm>
          <a:prstGeom prst="rect">
            <a:avLst/>
          </a:prstGeom>
          <a:noFill/>
        </p:spPr>
        <p:txBody>
          <a:bodyPr wrap="square" rtlCol="0">
            <a:spAutoFit/>
          </a:bodyPr>
          <a:lstStyle/>
          <a:p>
            <a:r>
              <a:rPr lang="ru-RU" sz="1600" b="1" dirty="0" smtClean="0">
                <a:solidFill>
                  <a:schemeClr val="bg1"/>
                </a:solidFill>
                <a:latin typeface="Times New Roman" pitchFamily="18" charset="0"/>
                <a:cs typeface="Times New Roman" pitchFamily="18" charset="0"/>
              </a:rPr>
              <a:t>-</a:t>
            </a:r>
            <a:r>
              <a:rPr lang="ru-RU" sz="1600" b="1" dirty="0" smtClean="0"/>
              <a:t> </a:t>
            </a:r>
            <a:r>
              <a:rPr lang="ru-RU" sz="1600" b="1" dirty="0" smtClean="0">
                <a:solidFill>
                  <a:schemeClr val="bg1"/>
                </a:solidFill>
                <a:latin typeface="Times New Roman" pitchFamily="18" charset="0"/>
                <a:cs typeface="Times New Roman" pitchFamily="18" charset="0"/>
              </a:rPr>
              <a:t>день оплаты, частичной оплаты в счет предстоящих поставок товаров (выполнения работ, оказания услуг), передачи имущественных прав</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85728"/>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ПО НДС С 2012 ГОДА</a:t>
            </a:r>
            <a:endParaRPr lang="ru-RU" sz="1600" b="1" dirty="0">
              <a:latin typeface="Times New Roman" pitchFamily="18" charset="0"/>
              <a:cs typeface="Times New Roman" pitchFamily="18" charset="0"/>
            </a:endParaRPr>
          </a:p>
        </p:txBody>
      </p:sp>
      <p:sp>
        <p:nvSpPr>
          <p:cNvPr id="5" name="TextBox 4"/>
          <p:cNvSpPr txBox="1"/>
          <p:nvPr/>
        </p:nvSpPr>
        <p:spPr>
          <a:xfrm>
            <a:off x="357158" y="714356"/>
            <a:ext cx="8286808" cy="5262979"/>
          </a:xfrm>
          <a:prstGeom prst="rect">
            <a:avLst/>
          </a:prstGeom>
          <a:solidFill>
            <a:schemeClr val="bg1"/>
          </a:solidFill>
          <a:ln w="12700">
            <a:solidFill>
              <a:schemeClr val="tx1"/>
            </a:solidFill>
          </a:ln>
        </p:spPr>
        <p:txBody>
          <a:bodyPr wrap="square" rtlCol="0">
            <a:spAutoFit/>
          </a:bodyPr>
          <a:lstStyle/>
          <a:p>
            <a:pPr indent="180000" algn="just">
              <a:buAutoNum type="arabicPeriod"/>
            </a:pPr>
            <a:r>
              <a:rPr lang="ru-RU" sz="1400" dirty="0" smtClean="0">
                <a:solidFill>
                  <a:srgbClr val="FF0000"/>
                </a:solidFill>
                <a:latin typeface="Times New Roman" pitchFamily="18" charset="0"/>
                <a:cs typeface="Times New Roman" pitchFamily="18" charset="0"/>
              </a:rPr>
              <a:t>Счета-фактуры, корректировочные счета-фактуры оформляются по новым формам (Постановление Правительства РФ от 26.12.2011 № 1137)</a:t>
            </a:r>
          </a:p>
          <a:p>
            <a:pPr indent="180000" algn="just">
              <a:buAutoNum type="arabicPeriod"/>
            </a:pPr>
            <a:r>
              <a:rPr lang="ru-RU" sz="1400" b="1" u="sng" dirty="0" smtClean="0">
                <a:solidFill>
                  <a:srgbClr val="FF0000"/>
                </a:solidFill>
                <a:latin typeface="Times New Roman" pitchFamily="18" charset="0"/>
                <a:cs typeface="Times New Roman" pitchFamily="18" charset="0"/>
              </a:rPr>
              <a:t>НДС не облагается оказание услуг, выполнение работ казенными, бюджетными и автономными учреждениями в рамках государственного (муниципального) задания, финансируемого за счет субсидий (</a:t>
            </a:r>
            <a:r>
              <a:rPr lang="ru-RU" sz="1400" b="1" u="sng" dirty="0" err="1" smtClean="0">
                <a:solidFill>
                  <a:srgbClr val="FF0000"/>
                </a:solidFill>
                <a:latin typeface="Times New Roman" pitchFamily="18" charset="0"/>
                <a:cs typeface="Times New Roman" pitchFamily="18" charset="0"/>
              </a:rPr>
              <a:t>пп</a:t>
            </a:r>
            <a:r>
              <a:rPr lang="ru-RU" sz="1400" b="1" u="sng" dirty="0" smtClean="0">
                <a:solidFill>
                  <a:srgbClr val="FF0000"/>
                </a:solidFill>
                <a:latin typeface="Times New Roman" pitchFamily="18" charset="0"/>
                <a:cs typeface="Times New Roman" pitchFamily="18" charset="0"/>
              </a:rPr>
              <a:t>. 4.1 п. 2 ст. 146 НК РФ)</a:t>
            </a:r>
          </a:p>
          <a:p>
            <a:pPr indent="180000" algn="just">
              <a:buAutoNum type="arabicPeriod"/>
            </a:pPr>
            <a:r>
              <a:rPr lang="ru-RU" sz="1400" dirty="0" smtClean="0">
                <a:solidFill>
                  <a:srgbClr val="FF0000"/>
                </a:solidFill>
                <a:latin typeface="Times New Roman" pitchFamily="18" charset="0"/>
                <a:cs typeface="Times New Roman" pitchFamily="18" charset="0"/>
              </a:rPr>
              <a:t>НДС не облагаются передача недвижимого имущества на пополнение целевого капитала некоммерческих организаций, а также передача недвижимости жертвователю в случае расформирования целевого капитала, отмены пожертвования или при ином возврате этого имущества (</a:t>
            </a:r>
            <a:r>
              <a:rPr lang="ru-RU" sz="1400" dirty="0" err="1" smtClean="0">
                <a:solidFill>
                  <a:srgbClr val="FF0000"/>
                </a:solidFill>
                <a:latin typeface="Times New Roman" pitchFamily="18" charset="0"/>
                <a:cs typeface="Times New Roman" pitchFamily="18" charset="0"/>
              </a:rPr>
              <a:t>пп</a:t>
            </a:r>
            <a:r>
              <a:rPr lang="ru-RU" sz="1400" dirty="0" smtClean="0">
                <a:solidFill>
                  <a:srgbClr val="FF0000"/>
                </a:solidFill>
                <a:latin typeface="Times New Roman" pitchFamily="18" charset="0"/>
                <a:cs typeface="Times New Roman" pitchFamily="18" charset="0"/>
              </a:rPr>
              <a:t>. 8 и 8.1 п. 2 ст. 146 НК РФ).</a:t>
            </a:r>
          </a:p>
          <a:p>
            <a:pPr indent="-180000" algn="just">
              <a:buAutoNum type="arabicPeriod"/>
            </a:pPr>
            <a:r>
              <a:rPr lang="ru-RU" sz="1400" dirty="0" smtClean="0">
                <a:solidFill>
                  <a:srgbClr val="FF0000"/>
                </a:solidFill>
                <a:latin typeface="Times New Roman" pitchFamily="18" charset="0"/>
                <a:cs typeface="Times New Roman" pitchFamily="18" charset="0"/>
              </a:rPr>
              <a:t>Работы, связанные с приспособлением объекта культурного наследия для современного использования, и работы по реставрации вновь выявленного памятника истории и культуры НДС не облагаются (</a:t>
            </a:r>
            <a:r>
              <a:rPr lang="ru-RU" sz="1400" dirty="0" err="1" smtClean="0">
                <a:solidFill>
                  <a:srgbClr val="FF0000"/>
                </a:solidFill>
                <a:latin typeface="Times New Roman" pitchFamily="18" charset="0"/>
                <a:cs typeface="Times New Roman" pitchFamily="18" charset="0"/>
              </a:rPr>
              <a:t>подп</a:t>
            </a:r>
            <a:r>
              <a:rPr lang="ru-RU" sz="1400" dirty="0" smtClean="0">
                <a:solidFill>
                  <a:srgbClr val="FF0000"/>
                </a:solidFill>
                <a:latin typeface="Times New Roman" pitchFamily="18" charset="0"/>
                <a:cs typeface="Times New Roman" pitchFamily="18" charset="0"/>
              </a:rPr>
              <a:t>. 15 п. 2 ст. 149 НК РФ).</a:t>
            </a:r>
          </a:p>
          <a:p>
            <a:pPr indent="-180000" algn="just">
              <a:buAutoNum type="arabicPeriod"/>
            </a:pPr>
            <a:r>
              <a:rPr lang="ru-RU" sz="1400" dirty="0" smtClean="0">
                <a:latin typeface="Times New Roman" pitchFamily="18" charset="0"/>
                <a:cs typeface="Times New Roman" pitchFamily="18" charset="0"/>
              </a:rPr>
              <a:t>Услуги по проведению техосмотров операторами технического осмотра, соответствующими определенным требованиям и получившими аккредитацию в Российском союзе </a:t>
            </a:r>
            <a:r>
              <a:rPr lang="ru-RU" sz="1400" dirty="0" err="1" smtClean="0">
                <a:latin typeface="Times New Roman" pitchFamily="18" charset="0"/>
                <a:cs typeface="Times New Roman" pitchFamily="18" charset="0"/>
              </a:rPr>
              <a:t>автостраховщиков</a:t>
            </a:r>
            <a:r>
              <a:rPr lang="ru-RU" sz="1400" dirty="0" smtClean="0">
                <a:latin typeface="Times New Roman" pitchFamily="18" charset="0"/>
                <a:cs typeface="Times New Roman" pitchFamily="18" charset="0"/>
              </a:rPr>
              <a:t>, освобождаются от НДС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17.2 п. 2 ст. 149 НК РФ).</a:t>
            </a:r>
          </a:p>
          <a:p>
            <a:pPr indent="-180000" algn="just">
              <a:buAutoNum type="arabicPeriod"/>
            </a:pPr>
            <a:r>
              <a:rPr lang="ru-RU" sz="1400" dirty="0" smtClean="0">
                <a:latin typeface="Times New Roman" pitchFamily="18" charset="0"/>
                <a:cs typeface="Times New Roman" pitchFamily="18" charset="0"/>
              </a:rPr>
              <a:t>Льгота по НДС в отношении работ по обслуживанию судов в период стоянки в портах распространяется и на суда смешанного (река-море) плавания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23 п. 2 ст. 149 НК РФ).</a:t>
            </a:r>
          </a:p>
          <a:p>
            <a:pPr indent="-180000" algn="just">
              <a:buAutoNum type="arabicPeriod"/>
            </a:pPr>
            <a:r>
              <a:rPr lang="ru-RU" sz="1400" dirty="0" smtClean="0">
                <a:latin typeface="Times New Roman" pitchFamily="18" charset="0"/>
                <a:cs typeface="Times New Roman" pitchFamily="18" charset="0"/>
              </a:rPr>
              <a:t>Услуги по классификации и освидетельствованию судов не облагаются НДС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23 п. 2 ст. 149 НК РФ).</a:t>
            </a:r>
          </a:p>
          <a:p>
            <a:pPr indent="-180000" algn="just">
              <a:buAutoNum type="arabicPeriod"/>
            </a:pPr>
            <a:r>
              <a:rPr lang="ru-RU" sz="1400" dirty="0" smtClean="0">
                <a:latin typeface="Times New Roman" pitchFamily="18" charset="0"/>
                <a:cs typeface="Times New Roman" pitchFamily="18" charset="0"/>
              </a:rPr>
              <a:t>Для применения нулевой ставки НДС при реализации построенных судов, подлежащих регистрации в РМРС, не действует условие об обязательном сроке нахождения судна в реестре не менее 10 лет (п. 6 ст. 161 НК РФ). </a:t>
            </a:r>
          </a:p>
          <a:p>
            <a:pPr indent="-180000" algn="just">
              <a:buAutoNum type="arabicPeriod"/>
            </a:pPr>
            <a:r>
              <a:rPr lang="ru-RU" sz="1400" dirty="0" smtClean="0">
                <a:latin typeface="Times New Roman" pitchFamily="18" charset="0"/>
                <a:cs typeface="Times New Roman" pitchFamily="18" charset="0"/>
              </a:rPr>
              <a:t>Для подтверждения нулевой ставки НДС при реализации построенных судов, подлежащих регистрации в РМРС (Российском международном реестре судов), не нужно представлять документы, подтверждающие мощность главных двигателей и вместимость судна (п. 13 ст. 165 НК РФ).</a:t>
            </a:r>
            <a:endParaRPr lang="ru-RU"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ПО НДС С 2012 ГОДА</a:t>
            </a:r>
            <a:endParaRPr lang="ru-RU" sz="1600" b="1" dirty="0">
              <a:latin typeface="Times New Roman" pitchFamily="18" charset="0"/>
              <a:cs typeface="Times New Roman" pitchFamily="18" charset="0"/>
            </a:endParaRPr>
          </a:p>
        </p:txBody>
      </p:sp>
      <p:sp>
        <p:nvSpPr>
          <p:cNvPr id="6" name="TextBox 5"/>
          <p:cNvSpPr txBox="1"/>
          <p:nvPr/>
        </p:nvSpPr>
        <p:spPr>
          <a:xfrm>
            <a:off x="500034" y="714356"/>
            <a:ext cx="8286808" cy="3539430"/>
          </a:xfrm>
          <a:prstGeom prst="rect">
            <a:avLst/>
          </a:prstGeom>
          <a:noFill/>
          <a:ln w="12700">
            <a:solidFill>
              <a:schemeClr val="tx1"/>
            </a:solidFill>
          </a:ln>
        </p:spPr>
        <p:txBody>
          <a:bodyPr wrap="square" rtlCol="0">
            <a:spAutoFit/>
          </a:bodyPr>
          <a:lstStyle/>
          <a:p>
            <a:pPr indent="180000"/>
            <a:r>
              <a:rPr lang="ru-RU" sz="1400" dirty="0" smtClean="0">
                <a:latin typeface="Times New Roman" pitchFamily="18" charset="0"/>
                <a:cs typeface="Times New Roman" pitchFamily="18" charset="0"/>
              </a:rPr>
              <a:t>10. Перевозка экспортируемых или импортируемых товаров на основании договоров фрахтования судна на время (тайм-чартер) облагается НДС по нулевой ставке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12 п. 1 ст. 164 НК РФ). </a:t>
            </a:r>
          </a:p>
          <a:p>
            <a:pPr indent="180000"/>
            <a:r>
              <a:rPr lang="ru-RU" sz="1400" dirty="0" smtClean="0">
                <a:latin typeface="Times New Roman" pitchFamily="18" charset="0"/>
                <a:cs typeface="Times New Roman" pitchFamily="18" charset="0"/>
              </a:rPr>
              <a:t>11. Транспортировка нефти и нефтепродуктов, помещенных под процедуру таможенного транзита, облагается НДС по нулевой ставке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2.2 п. 1 ст. 164 НК РФ). Поправка распространяется на правоотношения, возникшие с 1 января 2011 г. </a:t>
            </a:r>
          </a:p>
          <a:p>
            <a:pPr indent="180000"/>
            <a:r>
              <a:rPr lang="ru-RU" sz="1400" dirty="0" smtClean="0">
                <a:latin typeface="Times New Roman" pitchFamily="18" charset="0"/>
                <a:cs typeface="Times New Roman" pitchFamily="18" charset="0"/>
              </a:rPr>
              <a:t>12. НДС, связанный с ведением общих дел в рамках инвестиционного товарищества, уплачивает уполномоченный управляющий товарищ (п. 2 ст. 24.1, п. 1 ст. 174.1 НК РФ). </a:t>
            </a:r>
          </a:p>
          <a:p>
            <a:pPr indent="180000"/>
            <a:r>
              <a:rPr lang="ru-RU" sz="1400" dirty="0" smtClean="0">
                <a:latin typeface="Times New Roman" pitchFamily="18" charset="0"/>
                <a:cs typeface="Times New Roman" pitchFamily="18" charset="0"/>
              </a:rPr>
              <a:t>13. По операциям, осуществленным в рамках инвестиционного товарищества, уполномоченный управляющий товарищ может принять "входной" НДС к вычету (при условии ведения раздельного учета) или учесть его в расходах по налогу на прибыль (</a:t>
            </a:r>
            <a:r>
              <a:rPr lang="ru-RU" sz="1400" dirty="0" err="1" smtClean="0">
                <a:latin typeface="Times New Roman" pitchFamily="18" charset="0"/>
                <a:cs typeface="Times New Roman" pitchFamily="18" charset="0"/>
              </a:rPr>
              <a:t>абз</a:t>
            </a:r>
            <a:r>
              <a:rPr lang="ru-RU" sz="1400" dirty="0" smtClean="0">
                <a:latin typeface="Times New Roman" pitchFamily="18" charset="0"/>
                <a:cs typeface="Times New Roman" pitchFamily="18" charset="0"/>
              </a:rPr>
              <a:t>. 2 п. 5 ст. 170, п. 3 ст. 174.1 НК РФ). </a:t>
            </a:r>
          </a:p>
          <a:p>
            <a:pPr indent="180000"/>
            <a:r>
              <a:rPr lang="ru-RU" sz="1400" dirty="0" smtClean="0">
                <a:latin typeface="Times New Roman" pitchFamily="18" charset="0"/>
                <a:cs typeface="Times New Roman" pitchFamily="18" charset="0"/>
              </a:rPr>
              <a:t>14. Из критериев, которым должна соответствовать кредитная организация, имеющая право выдавать банковские гарантии для целей применения заявительного порядка возмещения НДС, исключено требование о наличии зарегистрированного уставного капитала банка в размере не менее 500 </a:t>
            </a:r>
            <a:r>
              <a:rPr lang="ru-RU" sz="1400" dirty="0" err="1" smtClean="0">
                <a:latin typeface="Times New Roman" pitchFamily="18" charset="0"/>
                <a:cs typeface="Times New Roman" pitchFamily="18" charset="0"/>
              </a:rPr>
              <a:t>млн</a:t>
            </a:r>
            <a:r>
              <a:rPr lang="ru-RU" sz="1400" dirty="0" smtClean="0">
                <a:latin typeface="Times New Roman" pitchFamily="18" charset="0"/>
                <a:cs typeface="Times New Roman" pitchFamily="18" charset="0"/>
              </a:rPr>
              <a:t> руб. (п. 4 ст. 176.1 НК РФ). </a:t>
            </a:r>
          </a:p>
          <a:p>
            <a:pPr indent="180000"/>
            <a:r>
              <a:rPr lang="ru-RU" sz="1400" dirty="0" smtClean="0">
                <a:solidFill>
                  <a:srgbClr val="FF0000"/>
                </a:solidFill>
                <a:latin typeface="Times New Roman" pitchFamily="18" charset="0"/>
                <a:cs typeface="Times New Roman" pitchFamily="18" charset="0"/>
              </a:rPr>
              <a:t>15. Заявление о возврате или зачете суммы НДС, заявленной к возмещению, можно представить в электронном виде (п. 6 ст. 176 НК РФ).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28596" y="3714752"/>
            <a:ext cx="8286808" cy="1600438"/>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Разъяснения по НДС при предоставлении покупателю премий, по заполнению счетов-фактур</a:t>
            </a:r>
          </a:p>
          <a:p>
            <a:r>
              <a:rPr lang="ru-RU" sz="1400" dirty="0" smtClean="0">
                <a:latin typeface="Times New Roman" pitchFamily="18" charset="0"/>
                <a:cs typeface="Times New Roman" pitchFamily="18" charset="0"/>
              </a:rPr>
              <a:t>Письмо Минфина России от 25 июля 2013 г. № 03-07-11/29474</a:t>
            </a:r>
          </a:p>
          <a:p>
            <a:r>
              <a:rPr lang="ru-RU" sz="1400" dirty="0" smtClean="0">
                <a:latin typeface="Times New Roman" pitchFamily="18" charset="0"/>
                <a:cs typeface="Times New Roman" pitchFamily="18" charset="0"/>
              </a:rPr>
              <a:t>Письмо Минфина России от 7 сентября 2012 г. № 03-07-11/364</a:t>
            </a:r>
          </a:p>
          <a:p>
            <a:r>
              <a:rPr lang="ru-RU" sz="1400" dirty="0" smtClean="0">
                <a:latin typeface="Times New Roman" pitchFamily="18" charset="0"/>
                <a:cs typeface="Times New Roman" pitchFamily="18" charset="0"/>
              </a:rPr>
              <a:t>Письмо Минфина и ФНС России от 6 августа 2013 г. № ЕД-4-3/14347 (регистрация первичного учетного документа в книге продаж или в ее дополнительном листе)</a:t>
            </a:r>
          </a:p>
          <a:p>
            <a:r>
              <a:rPr lang="ru-RU" sz="1400" dirty="0" smtClean="0">
                <a:latin typeface="Times New Roman" pitchFamily="18" charset="0"/>
                <a:cs typeface="Times New Roman" pitchFamily="18" charset="0"/>
              </a:rPr>
              <a:t>Письмо ФНС России от 04.09.2012 № ЕД-4-3/14705@ "О налоге на добавленную стоимость"</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(вместе с Письмом Минфина России от 06.07.2012 N 03-07-15/71) – о заполнении счетов-фактур</a:t>
            </a:r>
          </a:p>
        </p:txBody>
      </p:sp>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5" name="TextBox 4"/>
          <p:cNvSpPr txBox="1"/>
          <p:nvPr/>
        </p:nvSpPr>
        <p:spPr>
          <a:xfrm>
            <a:off x="428596" y="500042"/>
            <a:ext cx="8286808" cy="3108543"/>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Федеральный закон от 05.04.2013 № 39-ФЗ</a:t>
            </a:r>
          </a:p>
          <a:p>
            <a:pPr indent="180000" algn="ctr"/>
            <a:r>
              <a:rPr lang="ru-RU" sz="1400" u="sng" dirty="0" smtClean="0">
                <a:latin typeface="Times New Roman" pitchFamily="18" charset="0"/>
                <a:cs typeface="Times New Roman" pitchFamily="18" charset="0"/>
              </a:rPr>
              <a:t>положения вступили в силу с 01.07.2013</a:t>
            </a:r>
          </a:p>
          <a:p>
            <a:pPr indent="180000" algn="just"/>
            <a:r>
              <a:rPr lang="ru-RU" sz="1400" u="sng" dirty="0" smtClean="0">
                <a:latin typeface="Times New Roman" pitchFamily="18" charset="0"/>
                <a:cs typeface="Times New Roman" pitchFamily="18" charset="0"/>
              </a:rPr>
              <a:t>Введен п. 2.1 ст. 154 НК РФ</a:t>
            </a:r>
            <a:r>
              <a:rPr lang="ru-RU" sz="1400" dirty="0" smtClean="0">
                <a:latin typeface="Times New Roman" pitchFamily="18" charset="0"/>
                <a:cs typeface="Times New Roman" pitchFamily="18" charset="0"/>
              </a:rPr>
              <a:t>: выплата продавцом покупателю премии (поощрительной выплаты) не снижает стоимость отгруженной партии товаров в целях исчисления налоговой базы по НДС, кроме случаев, когда в договоре предусмотрено уменьшение стоимости отгруженных товаров в связи с выплатой премии </a:t>
            </a:r>
          </a:p>
          <a:p>
            <a:pPr indent="180000" algn="just"/>
            <a:r>
              <a:rPr lang="ru-RU" sz="1400" u="sng" dirty="0" smtClean="0">
                <a:latin typeface="Times New Roman" pitchFamily="18" charset="0"/>
                <a:cs typeface="Times New Roman" pitchFamily="18" charset="0"/>
              </a:rPr>
              <a:t>п. 10 ст. 154 НК РФ изложен в новой редакции</a:t>
            </a:r>
            <a:r>
              <a:rPr lang="ru-RU" sz="1400" dirty="0" smtClean="0">
                <a:latin typeface="Times New Roman" pitchFamily="18" charset="0"/>
                <a:cs typeface="Times New Roman" pitchFamily="18" charset="0"/>
              </a:rPr>
              <a:t>: увеличение стоимости отгруженных товаров вследствие изменения цены или количества отгруженных товаров учитывается при определении  налогоплательщиком налоговой базы </a:t>
            </a:r>
            <a:r>
              <a:rPr lang="ru-RU" sz="1400" b="1" dirty="0" smtClean="0">
                <a:latin typeface="Times New Roman" pitchFamily="18" charset="0"/>
                <a:cs typeface="Times New Roman" pitchFamily="18" charset="0"/>
              </a:rPr>
              <a:t>за налоговый период, в котором были составлены документы, являющиеся основанием для выставления корректировочных счетов-фактур</a:t>
            </a:r>
          </a:p>
          <a:p>
            <a:pPr indent="180000" algn="just"/>
            <a:r>
              <a:rPr lang="ru-RU" sz="1400" u="sng" dirty="0" err="1" smtClean="0">
                <a:latin typeface="Times New Roman" pitchFamily="18" charset="0"/>
                <a:cs typeface="Times New Roman" pitchFamily="18" charset="0"/>
              </a:rPr>
              <a:t>пп</a:t>
            </a:r>
            <a:r>
              <a:rPr lang="ru-RU" sz="1400" u="sng" dirty="0" smtClean="0">
                <a:latin typeface="Times New Roman" pitchFamily="18" charset="0"/>
                <a:cs typeface="Times New Roman" pitchFamily="18" charset="0"/>
              </a:rPr>
              <a:t>. 13 п. 5.2 ст.169 НК РФ</a:t>
            </a:r>
            <a:r>
              <a:rPr lang="ru-RU" sz="1400" dirty="0" smtClean="0">
                <a:latin typeface="Times New Roman" pitchFamily="18" charset="0"/>
                <a:cs typeface="Times New Roman" pitchFamily="18" charset="0"/>
              </a:rPr>
              <a:t>: налогоплательщик вправе составить единый корректировочный счет-фактуру на изменение стоимости отгруженных товаров (выполненных работ, оказанных услуг), переданных имущественных прав, указанных в двух и более счетах-фактурах, составленных этим налогоплательщиком ранее</a:t>
            </a:r>
          </a:p>
        </p:txBody>
      </p:sp>
      <p:sp>
        <p:nvSpPr>
          <p:cNvPr id="6" name="Пятно 1 5"/>
          <p:cNvSpPr/>
          <p:nvPr/>
        </p:nvSpPr>
        <p:spPr>
          <a:xfrm>
            <a:off x="285720" y="285728"/>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ятно 1 7"/>
          <p:cNvSpPr/>
          <p:nvPr/>
        </p:nvSpPr>
        <p:spPr>
          <a:xfrm>
            <a:off x="214282" y="364331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5" name="TextBox 4"/>
          <p:cNvSpPr txBox="1"/>
          <p:nvPr/>
        </p:nvSpPr>
        <p:spPr>
          <a:xfrm>
            <a:off x="428596" y="500042"/>
            <a:ext cx="8286808" cy="2462213"/>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Решение ВАС РФ от 26.02.2013 № 16593/12 (отсутствие необходимости восстанавливать принятый к вычету НДС по основным средствам, использованным при производстве товаров, реализуемых по процедуре экспорта)</a:t>
            </a:r>
          </a:p>
          <a:p>
            <a:pPr indent="180000" algn="just"/>
            <a:r>
              <a:rPr lang="ru-RU" sz="1400" dirty="0" smtClean="0">
                <a:latin typeface="Times New Roman" pitchFamily="18" charset="0"/>
                <a:cs typeface="Times New Roman" pitchFamily="18" charset="0"/>
              </a:rPr>
              <a:t>Решение ВАС отменяет положения письма Минфина от 01.06.2012 N 03-07-15/56 о необходимости расчета налога на добавленную стоимость, подлежащего восстановлению по основным средствам, исходя из сумм налога, принятых к вычету, в той доле, в которой основные средства используются при производстве и (или) реализации товаров (работ, услуг), облагаемых по налоговой ставке ноль процентов. </a:t>
            </a:r>
            <a:r>
              <a:rPr lang="ru-RU" sz="1400" b="1" dirty="0" smtClean="0">
                <a:latin typeface="Times New Roman" pitchFamily="18" charset="0"/>
                <a:cs typeface="Times New Roman" pitchFamily="18" charset="0"/>
              </a:rPr>
              <a:t>В случае экспорта товаров, при производстве которых использовались основные средства, восстанавливать НДС по этим основным средствам не нужно</a:t>
            </a:r>
            <a:r>
              <a:rPr lang="ru-RU" sz="1400" dirty="0" smtClean="0">
                <a:latin typeface="Times New Roman" pitchFamily="18" charset="0"/>
                <a:cs typeface="Times New Roman" pitchFamily="18" charset="0"/>
              </a:rPr>
              <a:t>. Восстановление НДС должно иметь место по основаниям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5 п. 3 ст. 170 НК РФ только для случаев, когда они используются при реализации товаров, работ, услуг, облагаемых по ставке НДС 0%. </a:t>
            </a:r>
          </a:p>
        </p:txBody>
      </p:sp>
      <p:sp>
        <p:nvSpPr>
          <p:cNvPr id="6" name="Пятно 1 5"/>
          <p:cNvSpPr/>
          <p:nvPr/>
        </p:nvSpPr>
        <p:spPr>
          <a:xfrm>
            <a:off x="214282" y="285728"/>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28596" y="3429000"/>
            <a:ext cx="8286808" cy="3108543"/>
          </a:xfrm>
          <a:prstGeom prst="rect">
            <a:avLst/>
          </a:prstGeom>
          <a:solidFill>
            <a:schemeClr val="bg1"/>
          </a:solid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Постановление Пленума ВАС РФ от 25.01.2013 № 11 (НДС по операциям реализации имущества банкрота)</a:t>
            </a:r>
          </a:p>
          <a:p>
            <a:pPr indent="180000" algn="just"/>
            <a:r>
              <a:rPr lang="ru-RU" sz="1400" dirty="0" smtClean="0">
                <a:latin typeface="Times New Roman" pitchFamily="18" charset="0"/>
                <a:cs typeface="Times New Roman" pitchFamily="18" charset="0"/>
              </a:rPr>
              <a:t>Исходя из положений ст. 163 и п. 4 ст. 166 НК РФ, НДС </a:t>
            </a:r>
            <a:r>
              <a:rPr lang="ru-RU" sz="1400" b="1" dirty="0" smtClean="0">
                <a:latin typeface="Times New Roman" pitchFamily="18" charset="0"/>
                <a:cs typeface="Times New Roman" pitchFamily="18" charset="0"/>
              </a:rPr>
              <a:t>в отношении операций по реализации имущества (в том числе предмета залога) должника, признанного банкротом, исчисляется должником как налогоплательщиком по итогам налогового периода </a:t>
            </a:r>
            <a:r>
              <a:rPr lang="ru-RU" sz="1400" dirty="0" smtClean="0">
                <a:latin typeface="Times New Roman" pitchFamily="18" charset="0"/>
                <a:cs typeface="Times New Roman" pitchFamily="18" charset="0"/>
              </a:rPr>
              <a:t>и уплачивается в сроки, установленные п. 1 ст. 174 НК РФ, с учетом того, что требование об уплате названного налога согласно абзацу пятому п. 2 ст. 134 Закона о банкротстве относится </a:t>
            </a:r>
            <a:r>
              <a:rPr lang="ru-RU" sz="1400" b="1" dirty="0" smtClean="0">
                <a:latin typeface="Times New Roman" pitchFamily="18" charset="0"/>
                <a:cs typeface="Times New Roman" pitchFamily="18" charset="0"/>
              </a:rPr>
              <a:t>к четвертой очереди текущих требований</a:t>
            </a:r>
            <a:r>
              <a:rPr lang="ru-RU" sz="1400" dirty="0" smtClean="0">
                <a:latin typeface="Times New Roman" pitchFamily="18" charset="0"/>
                <a:cs typeface="Times New Roman" pitchFamily="18" charset="0"/>
              </a:rPr>
              <a:t>. Цена, по которой имущество должника было реализовано, подлежит перечислению полностью (без удержания налога на добавленную стоимость) покупателем имущества должнику или организатору торгов, а также организатором торгов - должнику; эта сумма распределяется по правилам ст.134 и 138 Закона о банкротстве.</a:t>
            </a:r>
          </a:p>
          <a:p>
            <a:pPr indent="180000" algn="just"/>
            <a:r>
              <a:rPr lang="ru-RU" sz="1400" b="1" dirty="0" smtClean="0">
                <a:latin typeface="Times New Roman" pitchFamily="18" charset="0"/>
                <a:cs typeface="Times New Roman" pitchFamily="18" charset="0"/>
              </a:rPr>
              <a:t>После признания банкротом индивидуального предпринимателя операции по реализации его имущества не облагаются НДС как физического лица</a:t>
            </a:r>
            <a:r>
              <a:rPr lang="ru-RU" sz="1400" dirty="0" smtClean="0">
                <a:latin typeface="Times New Roman" pitchFamily="18" charset="0"/>
                <a:cs typeface="Times New Roman" pitchFamily="18" charset="0"/>
              </a:rPr>
              <a:t>. В случаях, предусмотренных НК РФ, НДС также не уплачивается (например, при реализации земельных участков, ценных бумаг и </a:t>
            </a:r>
            <a:r>
              <a:rPr lang="ru-RU" sz="1400" dirty="0" err="1" smtClean="0">
                <a:latin typeface="Times New Roman" pitchFamily="18" charset="0"/>
                <a:cs typeface="Times New Roman" pitchFamily="18" charset="0"/>
              </a:rPr>
              <a:t>др</a:t>
            </a:r>
            <a:r>
              <a:rPr lang="ru-RU" sz="1400" dirty="0" smtClean="0">
                <a:latin typeface="Times New Roman" pitchFamily="18" charset="0"/>
                <a:cs typeface="Times New Roman" pitchFamily="18" charset="0"/>
              </a:rPr>
              <a:t>). </a:t>
            </a:r>
          </a:p>
        </p:txBody>
      </p:sp>
      <p:sp>
        <p:nvSpPr>
          <p:cNvPr id="8" name="Пятно 1 7"/>
          <p:cNvSpPr/>
          <p:nvPr/>
        </p:nvSpPr>
        <p:spPr>
          <a:xfrm>
            <a:off x="214282" y="328612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9" name="TextBox 8"/>
          <p:cNvSpPr txBox="1"/>
          <p:nvPr/>
        </p:nvSpPr>
        <p:spPr>
          <a:xfrm>
            <a:off x="500034" y="500042"/>
            <a:ext cx="8286808" cy="4616648"/>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Федеральный закон от 23.07.2013 N 248-ФЗ (уточнения в порядок возврата (зачета) НДС)</a:t>
            </a:r>
          </a:p>
          <a:p>
            <a:pPr indent="180000"/>
            <a:r>
              <a:rPr lang="ru-RU" sz="1400" dirty="0" smtClean="0">
                <a:latin typeface="Times New Roman" pitchFamily="18" charset="0"/>
                <a:cs typeface="Times New Roman" pitchFamily="18" charset="0"/>
              </a:rPr>
              <a:t>В случае, если заявление о зачете суммы налога в счет уплаты предстоящих платежей по налогу или иным федеральным налогам (о возврате суммы налога на указанный банковский счет), подлежащей возмещению по решению налогового органа, не представлено налогоплательщиком до дня вынесения решения о возмещении суммы налога (полностью или частично), зачет (возврат) суммы налога осуществляется в порядке и сроки, которые предусмотрены ст. 78 НК РФ (</a:t>
            </a:r>
            <a:r>
              <a:rPr lang="ru-RU" sz="1400" u="sng" dirty="0" smtClean="0">
                <a:latin typeface="Times New Roman" pitchFamily="18" charset="0"/>
                <a:cs typeface="Times New Roman" pitchFamily="18" charset="0"/>
              </a:rPr>
              <a:t>новый п. 11.1 ст. 176 НК РФ</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a:t>
            </a:r>
            <a:r>
              <a:rPr lang="ru-RU" sz="1400" b="1" u="sng" dirty="0" smtClean="0">
                <a:latin typeface="Times New Roman" pitchFamily="18" charset="0"/>
                <a:cs typeface="Times New Roman" pitchFamily="18" charset="0"/>
              </a:rPr>
              <a:t>По ст. 78 НК РФ:</a:t>
            </a:r>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     Налоговый орган обязан сообщить  налогоплательщику о каждом ставшем известным налоговому органу факте излишней уплаты налога и сумме излишне уплаченного налога в течение 10 дней со дня обнаружения такого факта.</a:t>
            </a:r>
          </a:p>
          <a:p>
            <a:r>
              <a:rPr lang="ru-RU" sz="1400" dirty="0" smtClean="0">
                <a:latin typeface="Times New Roman" pitchFamily="18" charset="0"/>
                <a:cs typeface="Times New Roman" pitchFamily="18" charset="0"/>
              </a:rPr>
              <a:t>      В случае обнаружения фактов, свидетельствующих о возможной излишней уплате налога, по предложению налогового органа или налогоплательщика может быть проведена совместная сверка расчетов по налогам, сборам, пеням и штрафам.</a:t>
            </a:r>
          </a:p>
          <a:p>
            <a:r>
              <a:rPr lang="ru-RU" sz="1400" dirty="0" smtClean="0">
                <a:latin typeface="Times New Roman" pitchFamily="18" charset="0"/>
                <a:cs typeface="Times New Roman" pitchFamily="18" charset="0"/>
              </a:rPr>
              <a:t>      Зачет суммы излишне уплаченного налога в счет предстоящих платежей налогоплательщика по этому или иным налогам осуществляется на основании письменного заявления (</a:t>
            </a:r>
            <a:r>
              <a:rPr lang="ru-RU" sz="1400" dirty="0" err="1" smtClean="0">
                <a:latin typeface="Times New Roman" pitchFamily="18" charset="0"/>
                <a:cs typeface="Times New Roman" pitchFamily="18" charset="0"/>
              </a:rPr>
              <a:t>заявления</a:t>
            </a:r>
            <a:r>
              <a:rPr lang="ru-RU" sz="1400" dirty="0" smtClean="0">
                <a:latin typeface="Times New Roman" pitchFamily="18" charset="0"/>
                <a:cs typeface="Times New Roman" pitchFamily="18" charset="0"/>
              </a:rPr>
              <a:t>, представленного в электронной форме с усиленной квалифицированной электронной подписью по телекоммуникационным каналам связи) налогоплательщика по решению налогового органа.</a:t>
            </a:r>
          </a:p>
          <a:p>
            <a:r>
              <a:rPr lang="ru-RU" sz="1400" dirty="0" smtClean="0">
                <a:latin typeface="Times New Roman" pitchFamily="18" charset="0"/>
                <a:cs typeface="Times New Roman" pitchFamily="18" charset="0"/>
              </a:rPr>
              <a:t>      </a:t>
            </a:r>
            <a:r>
              <a:rPr lang="ru-RU" sz="1400" u="sng" dirty="0" smtClean="0">
                <a:latin typeface="Times New Roman" pitchFamily="18" charset="0"/>
                <a:cs typeface="Times New Roman" pitchFamily="18" charset="0"/>
              </a:rPr>
              <a:t>Решение о зачете суммы излишне уплаченного налога в счет предстоящих платежей налогоплательщика принимается налоговым органом в течение 10 дней со дня получения заявления налогоплательщика или со дня подписания налоговым органом и этим налогоплательщиком акта совместной сверки уплаченных им налогов, если такая совместная сверка проводилась.</a:t>
            </a:r>
          </a:p>
        </p:txBody>
      </p:sp>
      <p:sp>
        <p:nvSpPr>
          <p:cNvPr id="11" name="TextBox 10"/>
          <p:cNvSpPr txBox="1"/>
          <p:nvPr/>
        </p:nvSpPr>
        <p:spPr>
          <a:xfrm>
            <a:off x="500034" y="5500702"/>
            <a:ext cx="8286808" cy="1169551"/>
          </a:xfrm>
          <a:prstGeom prst="rect">
            <a:avLst/>
          </a:prstGeom>
          <a:solidFill>
            <a:schemeClr val="bg1"/>
          </a:solid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Постановление Президиума ВАС РФ от 09.04.2013 № 15047/12 (в случаях </a:t>
            </a:r>
            <a:r>
              <a:rPr lang="ru-RU" sz="1400" b="1" dirty="0" err="1" smtClean="0">
                <a:latin typeface="Times New Roman" pitchFamily="18" charset="0"/>
                <a:cs typeface="Times New Roman" pitchFamily="18" charset="0"/>
              </a:rPr>
              <a:t>неподтверждения</a:t>
            </a:r>
            <a:r>
              <a:rPr lang="ru-RU" sz="1400" b="1" dirty="0" smtClean="0">
                <a:latin typeface="Times New Roman" pitchFamily="18" charset="0"/>
                <a:cs typeface="Times New Roman" pitchFamily="18" charset="0"/>
              </a:rPr>
              <a:t> права на применение нулевой ставки НДС по экспорту организация вправе относить на расходы, учитываемые в целях налогообложения, суммы начисленного по ставке 18% НДС)</a:t>
            </a:r>
          </a:p>
          <a:p>
            <a:pPr indent="180000"/>
            <a:r>
              <a:rPr lang="ru-RU" sz="1400" dirty="0" smtClean="0">
                <a:latin typeface="Times New Roman" pitchFamily="18" charset="0"/>
                <a:cs typeface="Times New Roman" pitchFamily="18" charset="0"/>
              </a:rPr>
              <a:t>НДС включается в состав расходов согласно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1 п. 1 ст. 264 НК РФ. Датой признания сумм налогов в составе расходов является дата их начисления.</a:t>
            </a:r>
          </a:p>
        </p:txBody>
      </p:sp>
      <p:sp>
        <p:nvSpPr>
          <p:cNvPr id="13" name="Пятно 1 12"/>
          <p:cNvSpPr/>
          <p:nvPr/>
        </p:nvSpPr>
        <p:spPr>
          <a:xfrm>
            <a:off x="285720" y="285728"/>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ятно 1 13"/>
          <p:cNvSpPr/>
          <p:nvPr/>
        </p:nvSpPr>
        <p:spPr>
          <a:xfrm>
            <a:off x="285720" y="5214950"/>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3429000"/>
            <a:ext cx="8286808" cy="2246769"/>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Письмо ФНС России </a:t>
            </a:r>
            <a:r>
              <a:rPr lang="ru-RU" sz="1400" b="1" dirty="0" smtClean="0">
                <a:latin typeface="Times New Roman" pitchFamily="18" charset="0"/>
                <a:cs typeface="Times New Roman" pitchFamily="18" charset="0"/>
                <a:hlinkClick r:id="rId2"/>
              </a:rPr>
              <a:t>от 06.09.2013 № ЗН-3−1/3228</a:t>
            </a:r>
            <a:r>
              <a:rPr lang="ru-RU" sz="1400" b="1" dirty="0" smtClean="0">
                <a:latin typeface="Times New Roman" pitchFamily="18" charset="0"/>
                <a:cs typeface="Times New Roman" pitchFamily="18" charset="0"/>
              </a:rPr>
              <a:t> (исполнение обязанностей налогоплательщика в случаях неверного указания номера счета Федерального казначейства в поручении на перечисление налога)</a:t>
            </a:r>
          </a:p>
          <a:p>
            <a:pPr algn="just"/>
            <a:r>
              <a:rPr lang="ru-RU" sz="1400" dirty="0" smtClean="0">
                <a:latin typeface="Times New Roman" pitchFamily="18" charset="0"/>
                <a:cs typeface="Times New Roman" pitchFamily="18" charset="0"/>
              </a:rPr>
              <a:t>   В случаях неверного указания номера счета Федерального казначейства в поручении на перечисление налога налог следует повторно уплатить. При этом денежные средства, ошибочно перечисленные на счет УФК другого субъекта, могут быть возвращены в порядке, определенном Приказом Минфина России от 05.09.2008 N 92н "Об утверждении Порядка учета Федеральным казначейством поступлений в бюджетную систему Российской Федерации и их распределения между бюджетами бюджетной системы Российской Федерации». Для возврата указанных денежных средств необходимо обратиться в налоговый орган по месту своего учета.</a:t>
            </a:r>
          </a:p>
        </p:txBody>
      </p:sp>
      <p:sp>
        <p:nvSpPr>
          <p:cNvPr id="6" name="TextBox 5"/>
          <p:cNvSpPr txBox="1"/>
          <p:nvPr/>
        </p:nvSpPr>
        <p:spPr>
          <a:xfrm>
            <a:off x="500034" y="1643050"/>
            <a:ext cx="8286808" cy="1600438"/>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Письмо Минфина России от 20.09.2013 № 03-02-08/38953 (о невозможности приема декларации  в неустановленной форме)</a:t>
            </a:r>
          </a:p>
          <a:p>
            <a:pPr indent="180000" algn="just"/>
            <a:r>
              <a:rPr lang="ru-RU" sz="1400" dirty="0" smtClean="0">
                <a:latin typeface="Times New Roman" pitchFamily="18" charset="0"/>
                <a:cs typeface="Times New Roman" pitchFamily="18" charset="0"/>
              </a:rPr>
              <a:t>Соблюдение установленного формата декларации, представленной как в бумажной, так и в электронной формах, обязательно. Иначе налоговый орган не имеет оснований принимать декларацию. Кроме того, поскольку прием налоговых деклараций в электронной форме по телекоммуникационным каналам связи осуществляется с использованием программного обеспечения в налоговых органах, представление налоговых деклараций в электронной форме по неустановленной форме невозможно.</a:t>
            </a:r>
          </a:p>
        </p:txBody>
      </p:sp>
      <p:sp>
        <p:nvSpPr>
          <p:cNvPr id="7" name="TextBox 6"/>
          <p:cNvSpPr txBox="1"/>
          <p:nvPr/>
        </p:nvSpPr>
        <p:spPr>
          <a:xfrm>
            <a:off x="500034" y="500042"/>
            <a:ext cx="8286808" cy="954107"/>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Приказ Федеральной налоговой службы, Следственного комитета РФ и Министерства внутренних дел РФ от 3 сентября 2013 г. N ММВ-7-4/306/61/663@ «О создании межведомственных рабочих групп»</a:t>
            </a:r>
          </a:p>
          <a:p>
            <a:pPr indent="180000"/>
            <a:r>
              <a:rPr lang="ru-RU" sz="1400" dirty="0" smtClean="0">
                <a:latin typeface="Times New Roman" pitchFamily="18" charset="0"/>
                <a:cs typeface="Times New Roman" pitchFamily="18" charset="0"/>
              </a:rPr>
              <a:t>В регионах будут созданы совместные рабочие группы по выявлению налоговых преступлений.</a:t>
            </a:r>
          </a:p>
        </p:txBody>
      </p:sp>
      <p:sp>
        <p:nvSpPr>
          <p:cNvPr id="8" name="TextBox 7"/>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9" name="Пятно 1 8"/>
          <p:cNvSpPr/>
          <p:nvPr/>
        </p:nvSpPr>
        <p:spPr>
          <a:xfrm>
            <a:off x="285720" y="285728"/>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ятно 1 9"/>
          <p:cNvSpPr/>
          <p:nvPr/>
        </p:nvSpPr>
        <p:spPr>
          <a:xfrm>
            <a:off x="285720" y="150017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но 1 10"/>
          <p:cNvSpPr/>
          <p:nvPr/>
        </p:nvSpPr>
        <p:spPr>
          <a:xfrm>
            <a:off x="214282" y="328612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5" name="TextBox 4"/>
          <p:cNvSpPr txBox="1"/>
          <p:nvPr/>
        </p:nvSpPr>
        <p:spPr>
          <a:xfrm>
            <a:off x="428596" y="571480"/>
            <a:ext cx="8286808" cy="1384995"/>
          </a:xfrm>
          <a:prstGeom prst="rect">
            <a:avLst/>
          </a:prstGeom>
          <a:solidFill>
            <a:schemeClr val="bg1"/>
          </a:solid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Письмо ФНС от 02.09.2013 № ЗН-2-1/595@ (банк неверно указал счета получателя налога, возможен ли перерасчет пеней за неуплату налога в этом случае)</a:t>
            </a:r>
          </a:p>
          <a:p>
            <a:pPr indent="180000" algn="just"/>
            <a:r>
              <a:rPr lang="ru-RU" sz="1400" dirty="0" smtClean="0">
                <a:latin typeface="Times New Roman" pitchFamily="18" charset="0"/>
                <a:cs typeface="Times New Roman" pitchFamily="18" charset="0"/>
              </a:rPr>
              <a:t>Пункт 7 ст. 45 НК РФ не содержит положений, позволяющих налоговому органу осуществить уточнение реквизитов счета Федерального казначейства и при этом произвести пересчет пеней. </a:t>
            </a:r>
            <a:r>
              <a:rPr lang="ru-RU" sz="1400" b="1" dirty="0" smtClean="0">
                <a:latin typeface="Times New Roman" pitchFamily="18" charset="0"/>
                <a:cs typeface="Times New Roman" pitchFamily="18" charset="0"/>
              </a:rPr>
              <a:t>Поскольку ошибки допущены банком, налогоплательщик вправе обратиться в судебные органы о возмещении банком причиненного ущерба</a:t>
            </a:r>
            <a:r>
              <a:rPr lang="ru-RU" sz="1400" dirty="0" smtClean="0">
                <a:latin typeface="Times New Roman" pitchFamily="18" charset="0"/>
                <a:cs typeface="Times New Roman" pitchFamily="18" charset="0"/>
              </a:rPr>
              <a:t>. </a:t>
            </a:r>
          </a:p>
        </p:txBody>
      </p:sp>
      <p:sp>
        <p:nvSpPr>
          <p:cNvPr id="6" name="Пятно 1 5"/>
          <p:cNvSpPr/>
          <p:nvPr/>
        </p:nvSpPr>
        <p:spPr>
          <a:xfrm>
            <a:off x="214282" y="357166"/>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28596" y="2143116"/>
            <a:ext cx="8286808" cy="4185761"/>
          </a:xfrm>
          <a:prstGeom prst="rect">
            <a:avLst/>
          </a:prstGeom>
          <a:solidFill>
            <a:schemeClr val="bg1"/>
          </a:solidFill>
          <a:ln w="12700">
            <a:solidFill>
              <a:schemeClr val="tx1"/>
            </a:solidFill>
          </a:ln>
        </p:spPr>
        <p:txBody>
          <a:bodyPr wrap="square" rtlCol="0">
            <a:spAutoFit/>
          </a:bodyPr>
          <a:lstStyle/>
          <a:p>
            <a:pPr indent="180000" algn="ctr"/>
            <a:r>
              <a:rPr lang="ru-RU" sz="1400" b="1" dirty="0" smtClean="0">
                <a:latin typeface="Times New Roman" pitchFamily="18" charset="0"/>
                <a:cs typeface="Times New Roman" pitchFamily="18" charset="0"/>
              </a:rPr>
              <a:t>Постановления Президиума ВАС РФ от 03.04.2012 № 15483/11; от 05.03.2010 № ВАС-2044/10 (НДС и функции налогового агента)</a:t>
            </a:r>
          </a:p>
          <a:p>
            <a:pPr indent="180000">
              <a:buAutoNum type="arabicPeriod"/>
            </a:pPr>
            <a:r>
              <a:rPr lang="ru-RU" sz="1400" b="1" dirty="0" smtClean="0">
                <a:latin typeface="Times New Roman" pitchFamily="18" charset="0"/>
                <a:cs typeface="Times New Roman" pitchFamily="18" charset="0"/>
              </a:rPr>
              <a:t>Постановление Президиума ВАС РФ от 05.03.2010 № ВАС-2044/10 – в случаях сдачи в аренду государственным унитарным предприятием имущества, находящегося у заявителя на праве хозяйственного ведения, НДС с суммы арендной платы исчисляет и уплачивает предприятие </a:t>
            </a:r>
            <a:r>
              <a:rPr lang="ru-RU" sz="1400" dirty="0" smtClean="0">
                <a:latin typeface="Times New Roman" pitchFamily="18" charset="0"/>
                <a:cs typeface="Times New Roman" pitchFamily="18" charset="0"/>
              </a:rPr>
              <a:t>(учтена позиция Конституционного Суда Российской Федерации, изложенная в определении от 02.10.2003 N 384-О, согласно которой при реализации на территории Российской Федерации услуг по предоставлению в аренду федерального имущества, имущества субъектов Российской Федерации и муниципального имущества организациями, которым такое имущество принадлежит на праве хозяйственного ведения (статья 294 Гражданского кодекса Российской Федерации) или оперативного управления (статья 296 ГК РФ), исчисление и уплату в бюджет налога на добавленную стоимость осуществляют указанные организации. Основания для применения пункта 3 статьи 161 НК РФ к сложившимся отношениям отсутствуют). </a:t>
            </a:r>
          </a:p>
          <a:p>
            <a:pPr indent="180000">
              <a:buAutoNum type="arabicPeriod"/>
            </a:pPr>
            <a:r>
              <a:rPr lang="ru-RU" sz="1400" b="1" dirty="0" smtClean="0">
                <a:latin typeface="Times New Roman" pitchFamily="18" charset="0"/>
                <a:cs typeface="Times New Roman" pitchFamily="18" charset="0"/>
              </a:rPr>
              <a:t>Постановление Президиума ВАС РФ от 03.04.2012 № 15483/11</a:t>
            </a:r>
          </a:p>
          <a:p>
            <a:pPr indent="180000"/>
            <a:r>
              <a:rPr lang="ru-RU" sz="1400" b="1" dirty="0" smtClean="0">
                <a:latin typeface="Times New Roman" pitchFamily="18" charset="0"/>
                <a:cs typeface="Times New Roman" pitchFamily="18" charset="0"/>
              </a:rPr>
              <a:t>В случае приобретения российской организацией работ, выполненных на территории РФ иностранной организацией, российская организация является налоговым агентом по НДС со стоимости таких работ согласно п. 2 ст. 161 НК РФ </a:t>
            </a:r>
            <a:r>
              <a:rPr lang="ru-RU" sz="1400" dirty="0" smtClean="0">
                <a:latin typeface="Times New Roman" pitchFamily="18" charset="0"/>
                <a:cs typeface="Times New Roman" pitchFamily="18" charset="0"/>
              </a:rPr>
              <a:t>и она обязана исчислить и уплатить этот налог. При этом доводы о невозможности взыскать сумму НДС с иностранной организации не применимы, поскольку обязанность по уплате НДС возлагается на российскую организацию как на налогового агента. </a:t>
            </a:r>
          </a:p>
        </p:txBody>
      </p:sp>
      <p:sp>
        <p:nvSpPr>
          <p:cNvPr id="8" name="Пятно 1 7"/>
          <p:cNvSpPr/>
          <p:nvPr/>
        </p:nvSpPr>
        <p:spPr>
          <a:xfrm>
            <a:off x="214282" y="1928802"/>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в 2013 г. </a:t>
            </a:r>
            <a:endParaRPr lang="ru-RU" sz="1600" b="1" dirty="0">
              <a:latin typeface="Times New Roman" pitchFamily="18" charset="0"/>
              <a:cs typeface="Times New Roman" pitchFamily="18" charset="0"/>
            </a:endParaRPr>
          </a:p>
        </p:txBody>
      </p:sp>
      <p:sp>
        <p:nvSpPr>
          <p:cNvPr id="5" name="TextBox 4"/>
          <p:cNvSpPr txBox="1"/>
          <p:nvPr/>
        </p:nvSpPr>
        <p:spPr>
          <a:xfrm>
            <a:off x="500034" y="500042"/>
            <a:ext cx="8286808" cy="1815882"/>
          </a:xfrm>
          <a:prstGeom prst="rect">
            <a:avLst/>
          </a:prstGeom>
          <a:solidFill>
            <a:schemeClr val="bg1"/>
          </a:solid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Постановление Президиума ВАС РФ от 18.05.2010 № 16907/09 (исполнение функций налогового агента по НДС российской организацией при приобретении услуг у иностранной организации, право на вычет НДС) </a:t>
            </a:r>
          </a:p>
          <a:p>
            <a:pPr indent="180000"/>
            <a:r>
              <a:rPr lang="ru-RU" sz="1400" b="1" dirty="0" smtClean="0">
                <a:latin typeface="Times New Roman" pitchFamily="18" charset="0"/>
                <a:cs typeface="Times New Roman" pitchFamily="18" charset="0"/>
              </a:rPr>
              <a:t>Как налоговый агент организация обязана исчислить налог по совершенным операциям самостоятельно и уплатить его в бюджет вне зависимости от условий заключенного с иностранной организацией соглашения </a:t>
            </a:r>
            <a:r>
              <a:rPr lang="ru-RU" sz="1400" dirty="0" smtClean="0">
                <a:latin typeface="Times New Roman" pitchFamily="18" charset="0"/>
                <a:cs typeface="Times New Roman" pitchFamily="18" charset="0"/>
              </a:rPr>
              <a:t>и от того, был или не был исчислен и указан налог иностранным партнером в выставленных им к платежу документах (пункт 3 статьи 166 НК РФ). При этом налоговый агент имеет право на налоговый вычет на сумму НДС, уплаченного по сделке. </a:t>
            </a:r>
          </a:p>
        </p:txBody>
      </p:sp>
      <p:sp>
        <p:nvSpPr>
          <p:cNvPr id="6" name="Пятно 1 5"/>
          <p:cNvSpPr/>
          <p:nvPr/>
        </p:nvSpPr>
        <p:spPr>
          <a:xfrm>
            <a:off x="285720" y="357166"/>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500034" y="2500306"/>
            <a:ext cx="8286808" cy="1384995"/>
          </a:xfrm>
          <a:prstGeom prst="rect">
            <a:avLst/>
          </a:prstGeom>
          <a:solidFill>
            <a:schemeClr val="bg1"/>
          </a:solid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Письмо Минфина России от 21.08.2013 г. № 03-07-11/34248</a:t>
            </a:r>
          </a:p>
          <a:p>
            <a:pPr indent="180000" algn="just"/>
            <a:r>
              <a:rPr lang="ru-RU" sz="1400" b="1" dirty="0" smtClean="0">
                <a:latin typeface="Times New Roman" pitchFamily="18" charset="0"/>
                <a:cs typeface="Times New Roman" pitchFamily="18" charset="0"/>
              </a:rPr>
              <a:t>Суммы, истраченные на питание представителей других компаний, НДС не облагаются</a:t>
            </a:r>
            <a:r>
              <a:rPr lang="ru-RU" sz="1400" dirty="0" smtClean="0">
                <a:latin typeface="Times New Roman" pitchFamily="18" charset="0"/>
                <a:cs typeface="Times New Roman" pitchFamily="18" charset="0"/>
              </a:rPr>
              <a:t>. Безвозмездная передача товаров только тогда считается реализацией, когда можно точно установить конкретного получателя (</a:t>
            </a:r>
            <a:r>
              <a:rPr lang="ru-RU" sz="1400" dirty="0" smtClean="0">
                <a:latin typeface="Times New Roman" pitchFamily="18" charset="0"/>
                <a:cs typeface="Times New Roman" pitchFamily="18" charset="0"/>
                <a:hlinkClick r:id="rId2" action="ppaction://hlinkfile"/>
              </a:rPr>
              <a:t>п. 1 ст. 39 НК РФ</a:t>
            </a:r>
            <a:r>
              <a:rPr lang="ru-RU"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Но очевидно, что, угощая гостей, компания не передает продукты питания каждому из них отдельно и не учитывает детально потребление каждым человеком</a:t>
            </a:r>
            <a:r>
              <a:rPr lang="ru-RU" sz="1400" dirty="0" smtClean="0">
                <a:latin typeface="Times New Roman" pitchFamily="18" charset="0"/>
                <a:cs typeface="Times New Roman" pitchFamily="18" charset="0"/>
              </a:rPr>
              <a:t>. </a:t>
            </a:r>
          </a:p>
        </p:txBody>
      </p:sp>
      <p:sp>
        <p:nvSpPr>
          <p:cNvPr id="8" name="Пятно 1 7"/>
          <p:cNvSpPr/>
          <p:nvPr/>
        </p:nvSpPr>
        <p:spPr>
          <a:xfrm>
            <a:off x="285720" y="2285992"/>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Общие изменения в учете и налогообложении с 2013 года</a:t>
            </a:r>
            <a:endParaRPr lang="ru-RU" sz="1600" b="1" cap="all" dirty="0">
              <a:latin typeface="Times New Roman" pitchFamily="18" charset="0"/>
              <a:cs typeface="Times New Roman" pitchFamily="18" charset="0"/>
            </a:endParaRPr>
          </a:p>
        </p:txBody>
      </p:sp>
      <p:sp>
        <p:nvSpPr>
          <p:cNvPr id="5" name="TextBox 4"/>
          <p:cNvSpPr txBox="1"/>
          <p:nvPr/>
        </p:nvSpPr>
        <p:spPr>
          <a:xfrm>
            <a:off x="428596" y="785794"/>
            <a:ext cx="8286808" cy="4185761"/>
          </a:xfrm>
          <a:prstGeom prst="rect">
            <a:avLst/>
          </a:prstGeom>
          <a:noFill/>
        </p:spPr>
        <p:txBody>
          <a:bodyPr wrap="square" rtlCol="0">
            <a:spAutoFit/>
          </a:bodyPr>
          <a:lstStyle/>
          <a:p>
            <a:pPr algn="ctr"/>
            <a:r>
              <a:rPr lang="ru-RU" sz="1400" b="1" u="sng" dirty="0" smtClean="0">
                <a:latin typeface="Times New Roman" pitchFamily="18" charset="0"/>
                <a:cs typeface="Times New Roman" pitchFamily="18" charset="0"/>
              </a:rPr>
              <a:t>Особенности представления в налоговый орган, орган статистики бухгалтерской отчетности</a:t>
            </a:r>
          </a:p>
          <a:p>
            <a:pPr algn="ctr"/>
            <a:r>
              <a:rPr lang="ru-RU" sz="1400" b="1" u="sng" dirty="0" smtClean="0">
                <a:latin typeface="Times New Roman" pitchFamily="18" charset="0"/>
                <a:cs typeface="Times New Roman" pitchFamily="18" charset="0"/>
              </a:rPr>
              <a:t> </a:t>
            </a:r>
          </a:p>
          <a:p>
            <a:pPr algn="ctr">
              <a:buFont typeface="Wingdings" pitchFamily="2" charset="2"/>
              <a:buChar char="Ø"/>
            </a:pPr>
            <a:r>
              <a:rPr lang="ru-RU" sz="1400" dirty="0" smtClean="0">
                <a:latin typeface="Times New Roman" pitchFamily="18" charset="0"/>
                <a:cs typeface="Times New Roman" pitchFamily="18" charset="0"/>
              </a:rPr>
              <a:t>С 1 января 2013 г. организации (за исключением тех, которые не обязаны вести бухучет) должны представлять в налоговый орган только годовую бухгалтерскую (финансовую) отчетность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5 п. 1 ст. 23 НК РФ).</a:t>
            </a:r>
          </a:p>
          <a:p>
            <a:pPr algn="ctr">
              <a:buFont typeface="Wingdings" pitchFamily="2" charset="2"/>
              <a:buChar char="Ø"/>
            </a:pPr>
            <a:r>
              <a:rPr lang="ru-RU" sz="1400" dirty="0" smtClean="0">
                <a:latin typeface="Times New Roman" pitchFamily="18" charset="0"/>
                <a:cs typeface="Times New Roman" pitchFamily="18" charset="0"/>
              </a:rPr>
              <a:t>Годовую бухгалтерскую (финансовую) отчетность нужно представлять не позднее трех месяцев после окончания отчетного года, то есть не позднее 31 марта. При этом необходимо учитывать, что если последний день срока приходится на выходной или нерабочий праздничный день, то днем окончания срока считается ближайший следующий за ним рабочий день (п. 7 ст. 6.1 НК РФ). </a:t>
            </a:r>
          </a:p>
          <a:p>
            <a:pPr algn="ctr">
              <a:buFont typeface="Wingdings" pitchFamily="2" charset="2"/>
              <a:buChar char="Ø"/>
            </a:pPr>
            <a:r>
              <a:rPr lang="ru-RU" sz="1400" dirty="0" smtClean="0">
                <a:latin typeface="Times New Roman" pitchFamily="18" charset="0"/>
                <a:cs typeface="Times New Roman" pitchFamily="18" charset="0"/>
              </a:rPr>
              <a:t>Согласно новому закону о бухучете обязательный экземпляр указанной отчетности органу государственной статистики необходимо представить также не позднее трех месяцев после окончания отчетного периода (ч. 2 ст. 18 Федерального закона от 06.12.2011 № 402-ФЗ).</a:t>
            </a:r>
          </a:p>
          <a:p>
            <a:pPr algn="ctr"/>
            <a:endParaRPr lang="ru-RU" sz="1400" b="1" u="sng" dirty="0" smtClean="0">
              <a:latin typeface="Times New Roman" pitchFamily="18" charset="0"/>
              <a:cs typeface="Times New Roman" pitchFamily="18" charset="0"/>
            </a:endParaRPr>
          </a:p>
          <a:p>
            <a:pPr algn="ctr"/>
            <a:r>
              <a:rPr lang="ru-RU" sz="1400" b="1" u="sng" dirty="0" smtClean="0">
                <a:latin typeface="Times New Roman" pitchFamily="18" charset="0"/>
                <a:cs typeface="Times New Roman" pitchFamily="18" charset="0"/>
              </a:rPr>
              <a:t>Пояснение о сроках подачи бухгалтерской отчетности</a:t>
            </a:r>
            <a:r>
              <a:rPr lang="ru-RU" sz="1400" dirty="0" smtClean="0">
                <a:latin typeface="Times New Roman" pitchFamily="18" charset="0"/>
                <a:cs typeface="Times New Roman" pitchFamily="18" charset="0"/>
              </a:rPr>
              <a:t>: </a:t>
            </a:r>
          </a:p>
          <a:p>
            <a:pPr algn="ctr">
              <a:buFont typeface="Wingdings" pitchFamily="2" charset="2"/>
              <a:buChar char="Ø"/>
            </a:pPr>
            <a:r>
              <a:rPr lang="ru-RU" sz="1400" dirty="0" smtClean="0">
                <a:latin typeface="Times New Roman" pitchFamily="18" charset="0"/>
                <a:cs typeface="Times New Roman" pitchFamily="18" charset="0"/>
              </a:rPr>
              <a:t>В соответствии с п. 6 ст. 6.1 НК РФ срок, определенный днями, исчисляется в рабочих днях, если он не установлен в календарных. Такой подход отражен в Постановлениях ФАС Центрального округа от 29.02.2012 N А68-4627/11, ФАС Северо-Западного округа от 06.06.2012 N А56-7883/2011, от 03.11.2011 N А56-7885/2011.</a:t>
            </a:r>
          </a:p>
          <a:p>
            <a:pPr algn="ctr"/>
            <a:endParaRPr lang="ru-RU" sz="14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142852"/>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НДС С 2014 г. </a:t>
            </a:r>
            <a:endParaRPr lang="ru-RU" sz="1600" b="1" dirty="0">
              <a:latin typeface="Times New Roman" pitchFamily="18" charset="0"/>
              <a:cs typeface="Times New Roman" pitchFamily="18" charset="0"/>
            </a:endParaRPr>
          </a:p>
        </p:txBody>
      </p:sp>
      <p:sp>
        <p:nvSpPr>
          <p:cNvPr id="5" name="TextBox 4"/>
          <p:cNvSpPr txBox="1"/>
          <p:nvPr/>
        </p:nvSpPr>
        <p:spPr>
          <a:xfrm>
            <a:off x="500034" y="642918"/>
            <a:ext cx="8286808" cy="1815882"/>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Информация ФНС России «О представлении декларации по НДС в электронной форме»</a:t>
            </a:r>
          </a:p>
          <a:p>
            <a:pPr algn="just"/>
            <a:r>
              <a:rPr lang="ru-RU" sz="1400" dirty="0" smtClean="0">
                <a:latin typeface="Times New Roman" pitchFamily="18" charset="0"/>
                <a:cs typeface="Times New Roman" pitchFamily="18" charset="0"/>
              </a:rPr>
              <a:t>С 1 января 2014 года все плательщики НДС (в том числе являющиеся налоговыми агентами) обязаны представлять декларации по данному налогу только в электронной форме по телекоммуникационным каналам связи через оператора электронного документооборота (</a:t>
            </a:r>
            <a:r>
              <a:rPr lang="ru-RU" sz="1400" dirty="0" smtClean="0">
                <a:latin typeface="Times New Roman" pitchFamily="18" charset="0"/>
                <a:cs typeface="Times New Roman" pitchFamily="18" charset="0"/>
                <a:hlinkClick r:id="rId2"/>
              </a:rPr>
              <a:t>абзац 1 п. 5 ст. 174</a:t>
            </a:r>
            <a:r>
              <a:rPr lang="ru-RU" sz="1400" dirty="0" smtClean="0">
                <a:latin typeface="Times New Roman" pitchFamily="18" charset="0"/>
                <a:cs typeface="Times New Roman" pitchFamily="18" charset="0"/>
              </a:rPr>
              <a:t> НК РФ, </a:t>
            </a:r>
            <a:r>
              <a:rPr lang="ru-RU" sz="1400" dirty="0" smtClean="0">
                <a:latin typeface="Times New Roman" pitchFamily="18" charset="0"/>
                <a:cs typeface="Times New Roman" pitchFamily="18" charset="0"/>
                <a:hlinkClick r:id="rId3"/>
              </a:rPr>
              <a:t>п. 3 ст. 80</a:t>
            </a:r>
            <a:r>
              <a:rPr lang="ru-RU" sz="1400" dirty="0" smtClean="0">
                <a:latin typeface="Times New Roman" pitchFamily="18" charset="0"/>
                <a:cs typeface="Times New Roman" pitchFamily="18" charset="0"/>
              </a:rPr>
              <a:t> НК РФ, </a:t>
            </a:r>
            <a:r>
              <a:rPr lang="ru-RU" sz="1400" dirty="0" smtClean="0">
                <a:latin typeface="Times New Roman" pitchFamily="18" charset="0"/>
                <a:cs typeface="Times New Roman" pitchFamily="18" charset="0"/>
                <a:hlinkClick r:id="rId4"/>
              </a:rPr>
              <a:t>Федеральный закон от 28.06.2013 № 134-ФЗ</a:t>
            </a:r>
            <a:r>
              <a:rPr lang="ru-RU" sz="1400" dirty="0" smtClean="0"/>
              <a:t>)</a:t>
            </a:r>
            <a:r>
              <a:rPr lang="ru-RU" sz="1400" dirty="0" smtClean="0">
                <a:latin typeface="Times New Roman" pitchFamily="18" charset="0"/>
                <a:cs typeface="Times New Roman" pitchFamily="18" charset="0"/>
              </a:rPr>
              <a:t>.</a:t>
            </a:r>
          </a:p>
          <a:p>
            <a:pPr algn="just"/>
            <a:r>
              <a:rPr lang="ru-RU" sz="1400" dirty="0" smtClean="0">
                <a:latin typeface="Times New Roman" pitchFamily="18" charset="0"/>
                <a:cs typeface="Times New Roman" pitchFamily="18" charset="0"/>
              </a:rPr>
              <a:t>Со списком операторов электронного документооборота, осуществляющих свою деятельность на территории того или иного региона, можно ознакомиться на информационных стендах территориальных налоговых органов, а также на сайте Управления ФНС России по субъекту Российской Федерации.</a:t>
            </a:r>
            <a:endParaRPr lang="ru-RU" sz="1400" b="1" dirty="0" smtClean="0">
              <a:latin typeface="Times New Roman" pitchFamily="18" charset="0"/>
              <a:cs typeface="Times New Roman" pitchFamily="18" charset="0"/>
            </a:endParaRPr>
          </a:p>
        </p:txBody>
      </p:sp>
      <p:sp>
        <p:nvSpPr>
          <p:cNvPr id="6" name="Пятно 1 5"/>
          <p:cNvSpPr/>
          <p:nvPr/>
        </p:nvSpPr>
        <p:spPr>
          <a:xfrm>
            <a:off x="285720" y="42860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500034" y="2643182"/>
            <a:ext cx="8286808" cy="1169551"/>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Журнал учета полученных и выставленных счетов-фактур</a:t>
            </a:r>
          </a:p>
          <a:p>
            <a:pPr indent="180000"/>
            <a:r>
              <a:rPr lang="ru-RU" sz="1400" dirty="0" smtClean="0">
                <a:latin typeface="Times New Roman" pitchFamily="18" charset="0"/>
                <a:cs typeface="Times New Roman" pitchFamily="18" charset="0"/>
              </a:rPr>
              <a:t>Посредники (лица, действующие на основании договоров поручения, договоров комиссии либо агентских договоров), не являющиеся плательщиками НДС, в случаях выставления и/или получения счетов-фактур обязаны учитывать их в журнале учета полученных и выставленных счетов-фактур (п.3.1 ст. 169 НК РФ, введенный в действие Федеральным законом от 28.06.2013 № 134-ФЗ)</a:t>
            </a:r>
          </a:p>
        </p:txBody>
      </p:sp>
      <p:sp>
        <p:nvSpPr>
          <p:cNvPr id="8" name="TextBox 7"/>
          <p:cNvSpPr txBox="1"/>
          <p:nvPr/>
        </p:nvSpPr>
        <p:spPr>
          <a:xfrm>
            <a:off x="500034" y="4000504"/>
            <a:ext cx="8286808" cy="738664"/>
          </a:xfrm>
          <a:prstGeom prst="rect">
            <a:avLst/>
          </a:prstGeom>
          <a:noFill/>
          <a:ln w="12700">
            <a:solidFill>
              <a:schemeClr val="tx1"/>
            </a:solidFill>
          </a:ln>
        </p:spPr>
        <p:txBody>
          <a:bodyPr wrap="square" rtlCol="0">
            <a:spAutoFit/>
          </a:bodyPr>
          <a:lstStyle/>
          <a:p>
            <a:pPr indent="180000"/>
            <a:r>
              <a:rPr lang="ru-RU" sz="1400" b="1" dirty="0" smtClean="0">
                <a:latin typeface="Times New Roman" pitchFamily="18" charset="0"/>
                <a:cs typeface="Times New Roman" pitchFamily="18" charset="0"/>
              </a:rPr>
              <a:t>Корректировочные счета-фактуры</a:t>
            </a:r>
          </a:p>
          <a:p>
            <a:pPr indent="180000"/>
            <a:r>
              <a:rPr lang="ru-RU" sz="1400" dirty="0" smtClean="0">
                <a:latin typeface="Times New Roman" pitchFamily="18" charset="0"/>
                <a:cs typeface="Times New Roman" pitchFamily="18" charset="0"/>
              </a:rPr>
              <a:t>Один корректировочный счет-фактуру можно составить к нескольким первичным (Постановление Правительства РФ от 24.10.2013 № 952)</a:t>
            </a:r>
          </a:p>
        </p:txBody>
      </p:sp>
      <p:sp>
        <p:nvSpPr>
          <p:cNvPr id="9" name="Пятно 1 8"/>
          <p:cNvSpPr/>
          <p:nvPr/>
        </p:nvSpPr>
        <p:spPr>
          <a:xfrm>
            <a:off x="285720" y="2500306"/>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ятно 1 9"/>
          <p:cNvSpPr/>
          <p:nvPr/>
        </p:nvSpPr>
        <p:spPr>
          <a:xfrm>
            <a:off x="285720" y="3786190"/>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СПОРЫ ПО ВОПРОСАМ УПЛАТЫ НДС </a:t>
            </a:r>
            <a:endParaRPr lang="ru-RU" sz="1600" b="1" dirty="0">
              <a:latin typeface="Times New Roman" pitchFamily="18" charset="0"/>
              <a:cs typeface="Times New Roman" pitchFamily="18" charset="0"/>
            </a:endParaRPr>
          </a:p>
        </p:txBody>
      </p:sp>
      <p:sp>
        <p:nvSpPr>
          <p:cNvPr id="5" name="TextBox 4"/>
          <p:cNvSpPr txBox="1"/>
          <p:nvPr/>
        </p:nvSpPr>
        <p:spPr>
          <a:xfrm>
            <a:off x="785786" y="571480"/>
            <a:ext cx="7500990" cy="584775"/>
          </a:xfrm>
          <a:prstGeom prst="rect">
            <a:avLst/>
          </a:prstGeom>
          <a:noFill/>
        </p:spPr>
        <p:txBody>
          <a:bodyPr wrap="square" rtlCol="0">
            <a:spAutoFit/>
          </a:bodyPr>
          <a:lstStyle/>
          <a:p>
            <a:pPr algn="ctr"/>
            <a:r>
              <a:rPr lang="ru-RU" sz="1600" b="1" dirty="0" smtClean="0">
                <a:solidFill>
                  <a:srgbClr val="FF0000"/>
                </a:solidFill>
                <a:latin typeface="Times New Roman" pitchFamily="18" charset="0"/>
                <a:cs typeface="Times New Roman" pitchFamily="18" charset="0"/>
              </a:rPr>
              <a:t>Постановление Четырнадцатого арбитражного апелляционного суда от  14 августа 2012 г. по делу № А44-3678/2012</a:t>
            </a:r>
            <a:endParaRPr lang="ru-RU" sz="1600" b="1" dirty="0">
              <a:solidFill>
                <a:srgbClr val="FF0000"/>
              </a:solidFill>
              <a:latin typeface="Times New Roman" pitchFamily="18" charset="0"/>
              <a:cs typeface="Times New Roman" pitchFamily="18" charset="0"/>
            </a:endParaRPr>
          </a:p>
        </p:txBody>
      </p:sp>
      <p:sp>
        <p:nvSpPr>
          <p:cNvPr id="6" name="TextBox 5"/>
          <p:cNvSpPr txBox="1"/>
          <p:nvPr/>
        </p:nvSpPr>
        <p:spPr>
          <a:xfrm>
            <a:off x="642910" y="1142984"/>
            <a:ext cx="8072494" cy="255454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Суть спора и позиция налогового органа: </a:t>
            </a:r>
          </a:p>
          <a:p>
            <a:pPr algn="ctr"/>
            <a:r>
              <a:rPr lang="ru-RU" sz="1600" dirty="0" smtClean="0">
                <a:latin typeface="Times New Roman" pitchFamily="18" charset="0"/>
                <a:cs typeface="Times New Roman" pitchFamily="18" charset="0"/>
              </a:rPr>
              <a:t>Муниципальное бюджетное учреждению попыталось опровергнуть правомерность взыскания средств в связи с тем, что требования налогового органа об уплате налога не были получены </a:t>
            </a:r>
          </a:p>
          <a:p>
            <a:pPr algn="ctr"/>
            <a:endParaRPr lang="ru-RU" sz="1600"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Позиция суда:</a:t>
            </a:r>
          </a:p>
          <a:p>
            <a:pPr algn="ctr"/>
            <a:r>
              <a:rPr lang="ru-RU" sz="1600" dirty="0" smtClean="0">
                <a:latin typeface="Times New Roman" pitchFamily="18" charset="0"/>
                <a:cs typeface="Times New Roman" pitchFamily="18" charset="0"/>
              </a:rPr>
              <a:t>Факт выставления требований налогоплательщику инспекция подтвердила реестрами отправки корреспонденции. Опираясь на положения п. 6 ст. 69 НК РФ, суд обосновал позицию налогового органа: отправленное по почте требование считается полученным по истечение шести дней с даты направления заказного письма.</a:t>
            </a:r>
            <a:endParaRPr lang="ru-RU" sz="1600" b="1" dirty="0" smtClean="0">
              <a:latin typeface="Times New Roman" pitchFamily="18" charset="0"/>
              <a:cs typeface="Times New Roman" pitchFamily="18" charset="0"/>
            </a:endParaRPr>
          </a:p>
        </p:txBody>
      </p:sp>
      <p:sp>
        <p:nvSpPr>
          <p:cNvPr id="7" name="Скругленный прямоугольник 6"/>
          <p:cNvSpPr/>
          <p:nvPr/>
        </p:nvSpPr>
        <p:spPr>
          <a:xfrm>
            <a:off x="857224" y="4429132"/>
            <a:ext cx="742955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000100" y="4500570"/>
            <a:ext cx="7072362" cy="338554"/>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Решение принято в пользу налогового органа, взыскания осуществляются</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СПОРЫ ПО ВОПРОСАМ УПЛАТЫ НДС </a:t>
            </a:r>
            <a:endParaRPr lang="ru-RU" sz="1600" b="1" dirty="0">
              <a:latin typeface="Times New Roman" pitchFamily="18" charset="0"/>
              <a:cs typeface="Times New Roman" pitchFamily="18" charset="0"/>
            </a:endParaRPr>
          </a:p>
        </p:txBody>
      </p:sp>
      <p:sp>
        <p:nvSpPr>
          <p:cNvPr id="5" name="TextBox 4"/>
          <p:cNvSpPr txBox="1"/>
          <p:nvPr/>
        </p:nvSpPr>
        <p:spPr>
          <a:xfrm>
            <a:off x="785786" y="571480"/>
            <a:ext cx="7500990" cy="584775"/>
          </a:xfrm>
          <a:prstGeom prst="rect">
            <a:avLst/>
          </a:prstGeom>
          <a:noFill/>
        </p:spPr>
        <p:txBody>
          <a:bodyPr wrap="square" rtlCol="0">
            <a:spAutoFit/>
          </a:bodyPr>
          <a:lstStyle/>
          <a:p>
            <a:pPr algn="ctr"/>
            <a:r>
              <a:rPr lang="ru-RU" sz="1600" b="1" dirty="0" smtClean="0">
                <a:solidFill>
                  <a:srgbClr val="FF0000"/>
                </a:solidFill>
                <a:latin typeface="Times New Roman" pitchFamily="18" charset="0"/>
                <a:cs typeface="Times New Roman" pitchFamily="18" charset="0"/>
              </a:rPr>
              <a:t>Постановление Одиннадцатого арбитражного апелляционного суда от 03.10.2011 по делу № А55-6955/2011</a:t>
            </a:r>
            <a:endParaRPr lang="ru-RU" sz="1600" b="1" dirty="0">
              <a:solidFill>
                <a:srgbClr val="FF0000"/>
              </a:solidFill>
              <a:latin typeface="Times New Roman" pitchFamily="18" charset="0"/>
              <a:cs typeface="Times New Roman" pitchFamily="18" charset="0"/>
            </a:endParaRPr>
          </a:p>
        </p:txBody>
      </p:sp>
      <p:sp>
        <p:nvSpPr>
          <p:cNvPr id="6" name="TextBox 5"/>
          <p:cNvSpPr txBox="1"/>
          <p:nvPr/>
        </p:nvSpPr>
        <p:spPr>
          <a:xfrm>
            <a:off x="642910" y="1142984"/>
            <a:ext cx="8072494" cy="4278094"/>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Суть спора и позиция налогового органа: </a:t>
            </a:r>
          </a:p>
          <a:p>
            <a:pPr algn="ctr"/>
            <a:r>
              <a:rPr lang="ru-RU" sz="1600" dirty="0" smtClean="0">
                <a:latin typeface="Times New Roman" pitchFamily="18" charset="0"/>
                <a:cs typeface="Times New Roman" pitchFamily="18" charset="0"/>
              </a:rPr>
              <a:t>Нарушение со стороны налогоплательщика сроков представления уточненной налоговой декларации по НДС</a:t>
            </a:r>
          </a:p>
          <a:p>
            <a:pPr algn="ctr"/>
            <a:endParaRPr lang="ru-RU" sz="1600" b="1" dirty="0" smtClean="0">
              <a:latin typeface="Times New Roman" pitchFamily="18" charset="0"/>
              <a:cs typeface="Times New Roman" pitchFamily="18" charset="0"/>
            </a:endParaRPr>
          </a:p>
          <a:p>
            <a:pPr algn="ctr"/>
            <a:r>
              <a:rPr lang="ru-RU" sz="1600" b="1" dirty="0" smtClean="0">
                <a:latin typeface="Times New Roman" pitchFamily="18" charset="0"/>
                <a:cs typeface="Times New Roman" pitchFamily="18" charset="0"/>
              </a:rPr>
              <a:t>Позиция суда:</a:t>
            </a:r>
          </a:p>
          <a:p>
            <a:pPr algn="ctr"/>
            <a:r>
              <a:rPr lang="ru-RU" sz="1600" dirty="0" smtClean="0">
                <a:latin typeface="Times New Roman" pitchFamily="18" charset="0"/>
                <a:cs typeface="Times New Roman" pitchFamily="18" charset="0"/>
              </a:rPr>
              <a:t>Государственному бюджетному учреждению Самарской области «</a:t>
            </a:r>
            <a:r>
              <a:rPr lang="ru-RU" sz="1600" dirty="0" err="1" smtClean="0">
                <a:latin typeface="Times New Roman" pitchFamily="18" charset="0"/>
                <a:cs typeface="Times New Roman" pitchFamily="18" charset="0"/>
              </a:rPr>
              <a:t>Самаралес</a:t>
            </a:r>
            <a:r>
              <a:rPr lang="ru-RU" sz="1600" dirty="0" smtClean="0">
                <a:latin typeface="Times New Roman" pitchFamily="18" charset="0"/>
                <a:cs typeface="Times New Roman" pitchFamily="18" charset="0"/>
              </a:rPr>
              <a:t>» удалось доказать, что оно представило уточненную декларацию по НДС, доплатило сумму недоимки и пени до момента, когда узнало об обнаружении налоговым органом </a:t>
            </a:r>
            <a:r>
              <a:rPr lang="ru-RU" sz="1600" dirty="0" err="1" smtClean="0">
                <a:latin typeface="Times New Roman" pitchFamily="18" charset="0"/>
                <a:cs typeface="Times New Roman" pitchFamily="18" charset="0"/>
              </a:rPr>
              <a:t>неотражения</a:t>
            </a:r>
            <a:r>
              <a:rPr lang="ru-RU" sz="1600" dirty="0" smtClean="0">
                <a:latin typeface="Times New Roman" pitchFamily="18" charset="0"/>
                <a:cs typeface="Times New Roman" pitchFamily="18" charset="0"/>
              </a:rPr>
              <a:t> или неполноты отражения сведений в налоговой декларации. А это именно те обстоятельства, которые дают право на освобождение от ответственности за нарушение срока представления декларации и уплаты налога. В качестве доказательства перечисления средств в бюджетную систему были использованы данные департамента исполнения областного бюджета и отчетности Министерства управления финансами Самарской области, подтвердившие наличие платежного поручения учреждения. Обязанность по уплате необходимых сумм суд счел исполненной согласно </a:t>
            </a:r>
            <a:r>
              <a:rPr lang="ru-RU" sz="1600" dirty="0" err="1" smtClean="0">
                <a:latin typeface="Times New Roman" pitchFamily="18" charset="0"/>
                <a:cs typeface="Times New Roman" pitchFamily="18" charset="0"/>
              </a:rPr>
              <a:t>пп</a:t>
            </a:r>
            <a:r>
              <a:rPr lang="ru-RU" sz="1600" dirty="0" smtClean="0">
                <a:latin typeface="Times New Roman" pitchFamily="18" charset="0"/>
                <a:cs typeface="Times New Roman" pitchFamily="18" charset="0"/>
              </a:rPr>
              <a:t>. 2 п. 3 ст. 45 НК РФ и отклонил претензии налогового органа по п. 1 ст. 122 НК РФ к налогоплательщику.</a:t>
            </a:r>
            <a:endParaRPr lang="ru-RU" sz="1600" b="1" dirty="0" smtClean="0">
              <a:latin typeface="Times New Roman" pitchFamily="18" charset="0"/>
              <a:cs typeface="Times New Roman" pitchFamily="18" charset="0"/>
            </a:endParaRPr>
          </a:p>
        </p:txBody>
      </p:sp>
      <p:sp>
        <p:nvSpPr>
          <p:cNvPr id="7" name="Скругленный прямоугольник 6"/>
          <p:cNvSpPr/>
          <p:nvPr/>
        </p:nvSpPr>
        <p:spPr>
          <a:xfrm>
            <a:off x="1000100" y="5429264"/>
            <a:ext cx="742955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142976" y="5429264"/>
            <a:ext cx="6929486" cy="584775"/>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Решение принято в пользу налогоплательщика, санкции не применяются</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СПОРЫ ПО ВОПРОСАМ УПЛАТЫ НДС </a:t>
            </a:r>
            <a:endParaRPr lang="ru-RU" sz="1600" b="1" dirty="0">
              <a:latin typeface="Times New Roman" pitchFamily="18" charset="0"/>
              <a:cs typeface="Times New Roman" pitchFamily="18" charset="0"/>
            </a:endParaRPr>
          </a:p>
        </p:txBody>
      </p:sp>
      <p:sp>
        <p:nvSpPr>
          <p:cNvPr id="5" name="TextBox 4"/>
          <p:cNvSpPr txBox="1"/>
          <p:nvPr/>
        </p:nvSpPr>
        <p:spPr>
          <a:xfrm>
            <a:off x="785786" y="571480"/>
            <a:ext cx="7500990" cy="584775"/>
          </a:xfrm>
          <a:prstGeom prst="rect">
            <a:avLst/>
          </a:prstGeom>
          <a:noFill/>
        </p:spPr>
        <p:txBody>
          <a:bodyPr wrap="square" rtlCol="0">
            <a:spAutoFit/>
          </a:bodyPr>
          <a:lstStyle/>
          <a:p>
            <a:pPr algn="ctr"/>
            <a:r>
              <a:rPr lang="ru-RU" sz="1600" b="1" dirty="0" smtClean="0">
                <a:solidFill>
                  <a:srgbClr val="FF0000"/>
                </a:solidFill>
                <a:latin typeface="Times New Roman" pitchFamily="18" charset="0"/>
                <a:cs typeface="Times New Roman" pitchFamily="18" charset="0"/>
              </a:rPr>
              <a:t>Постановление Пятнадцатого арбитражного апелляционного суда от 10 декабря 2010 г. № 15АП-10846/2010 по делу № А53-8965/2010</a:t>
            </a:r>
            <a:endParaRPr lang="ru-RU" sz="1600" b="1" dirty="0">
              <a:solidFill>
                <a:srgbClr val="FF0000"/>
              </a:solidFill>
              <a:latin typeface="Times New Roman" pitchFamily="18" charset="0"/>
              <a:cs typeface="Times New Roman" pitchFamily="18" charset="0"/>
            </a:endParaRPr>
          </a:p>
        </p:txBody>
      </p:sp>
      <p:sp>
        <p:nvSpPr>
          <p:cNvPr id="6" name="TextBox 5"/>
          <p:cNvSpPr txBox="1"/>
          <p:nvPr/>
        </p:nvSpPr>
        <p:spPr>
          <a:xfrm>
            <a:off x="642910" y="1142984"/>
            <a:ext cx="8072494" cy="452431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Суть спора и позиция налогового органа: </a:t>
            </a:r>
          </a:p>
          <a:p>
            <a:pPr algn="ctr"/>
            <a:r>
              <a:rPr lang="ru-RU" sz="1600" dirty="0" smtClean="0">
                <a:latin typeface="Times New Roman" pitchFamily="18" charset="0"/>
                <a:cs typeface="Times New Roman" pitchFamily="18" charset="0"/>
              </a:rPr>
              <a:t>неправомерность уменьшения штрафа в связи с неуплатой НДС</a:t>
            </a:r>
          </a:p>
          <a:p>
            <a:pPr algn="ctr"/>
            <a:r>
              <a:rPr lang="ru-RU" sz="1600" b="1" dirty="0" smtClean="0">
                <a:latin typeface="Times New Roman" pitchFamily="18" charset="0"/>
                <a:cs typeface="Times New Roman" pitchFamily="18" charset="0"/>
              </a:rPr>
              <a:t>Позиция суда:</a:t>
            </a:r>
          </a:p>
          <a:p>
            <a:pPr algn="ctr"/>
            <a:r>
              <a:rPr lang="ru-RU" sz="1600" dirty="0" smtClean="0">
                <a:latin typeface="Times New Roman" pitchFamily="18" charset="0"/>
                <a:cs typeface="Times New Roman" pitchFamily="18" charset="0"/>
              </a:rPr>
              <a:t>Суд исходил из того, что смягчающие обстоятельства могут быть оценены им самостоятельно и независимо от позиции налогового органа. При этом суд принял во внимание содержание п. 19 Постановления Пленума Верховного Суда РФ № 41 и Пленума Высшего Арбитражного Суда РФ № 9 от 11.06.1999 «О некоторых вопросах, связанных с введением в действие части первой Налогового кодекса Российской Федерации», состоящее в следующем. В п. 3 ст. 114 НК РФ идет речь о том, что размер штрафа может быть снижен при наличии смягчающих обстоятельств не менее, чем в два раза. Поэтому в судебном порядке сумма санкции может быть снижена и более, чем в два раза. В изучаемом деле смягчающими обстоятельствами были названы</a:t>
            </a:r>
            <a:r>
              <a:rPr lang="ru-RU" sz="1600" dirty="0" smtClean="0"/>
              <a:t>: </a:t>
            </a:r>
          </a:p>
          <a:p>
            <a:pPr algn="ctr"/>
            <a:r>
              <a:rPr lang="ru-RU" sz="1600" dirty="0" smtClean="0">
                <a:latin typeface="Times New Roman" pitchFamily="18" charset="0"/>
                <a:cs typeface="Times New Roman" pitchFamily="18" charset="0"/>
              </a:rPr>
              <a:t>- особые условия финансирования налогоплательщика - бюджетное финансирование;</a:t>
            </a:r>
            <a:endParaRPr lang="ru-RU" sz="1600" b="1" dirty="0" smtClean="0">
              <a:latin typeface="Times New Roman" pitchFamily="18" charset="0"/>
              <a:cs typeface="Times New Roman" pitchFamily="18" charset="0"/>
            </a:endParaRPr>
          </a:p>
          <a:p>
            <a:pPr algn="ctr"/>
            <a:r>
              <a:rPr lang="ru-RU" sz="1600" dirty="0" smtClean="0">
                <a:latin typeface="Times New Roman" pitchFamily="18" charset="0"/>
                <a:cs typeface="Times New Roman" pitchFamily="18" charset="0"/>
              </a:rPr>
              <a:t>- погашение значительной суммы недоимки по налогам и пени, что подтверждено платежными поручениями, реестрами платежных поручений, до применения процедуры принудительного взыскания;</a:t>
            </a:r>
            <a:endParaRPr lang="ru-RU" sz="1600" b="1" dirty="0" smtClean="0">
              <a:latin typeface="Times New Roman" pitchFamily="18" charset="0"/>
              <a:cs typeface="Times New Roman" pitchFamily="18" charset="0"/>
            </a:endParaRPr>
          </a:p>
          <a:p>
            <a:pPr algn="ctr"/>
            <a:r>
              <a:rPr lang="ru-RU" sz="1600" dirty="0" smtClean="0">
                <a:latin typeface="Times New Roman" pitchFamily="18" charset="0"/>
                <a:cs typeface="Times New Roman" pitchFamily="18" charset="0"/>
              </a:rPr>
              <a:t>- совершение налогового правонарушения впервые;</a:t>
            </a:r>
            <a:endParaRPr lang="ru-RU" sz="1600" b="1" dirty="0" smtClean="0">
              <a:latin typeface="Times New Roman" pitchFamily="18" charset="0"/>
              <a:cs typeface="Times New Roman" pitchFamily="18" charset="0"/>
            </a:endParaRPr>
          </a:p>
          <a:p>
            <a:pPr algn="ctr"/>
            <a:r>
              <a:rPr lang="ru-RU" sz="1600" dirty="0" smtClean="0">
                <a:latin typeface="Times New Roman" pitchFamily="18" charset="0"/>
                <a:cs typeface="Times New Roman" pitchFamily="18" charset="0"/>
              </a:rPr>
              <a:t>- проведение реорганизации учреждения. </a:t>
            </a:r>
            <a:endParaRPr lang="ru-RU" sz="1600" b="1" dirty="0" smtClean="0">
              <a:latin typeface="Times New Roman" pitchFamily="18" charset="0"/>
              <a:cs typeface="Times New Roman" pitchFamily="18" charset="0"/>
            </a:endParaRPr>
          </a:p>
        </p:txBody>
      </p:sp>
      <p:sp>
        <p:nvSpPr>
          <p:cNvPr id="7" name="Скругленный прямоугольник 6"/>
          <p:cNvSpPr/>
          <p:nvPr/>
        </p:nvSpPr>
        <p:spPr>
          <a:xfrm>
            <a:off x="1000100" y="5715016"/>
            <a:ext cx="742955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214414" y="5715016"/>
            <a:ext cx="6929486" cy="584775"/>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Решение принято в пользу налогоплательщика, штрафные санкции были уменьшены </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3116"/>
            <a:ext cx="8286808" cy="461665"/>
          </a:xfrm>
          <a:prstGeom prst="rect">
            <a:avLst/>
          </a:prstGeom>
          <a:noFill/>
          <a:ln w="9525">
            <a:noFill/>
            <a:miter lim="800000"/>
            <a:headEnd/>
            <a:tailEnd/>
          </a:ln>
        </p:spPr>
        <p:txBody>
          <a:bodyPr wrap="square">
            <a:spAutoFit/>
          </a:bodyPr>
          <a:lstStyle/>
          <a:p>
            <a:pPr algn="ctr"/>
            <a:r>
              <a:rPr lang="ru-RU" sz="2400" b="1" dirty="0" smtClean="0">
                <a:latin typeface="Times New Roman" pitchFamily="18" charset="0"/>
                <a:cs typeface="Times New Roman" pitchFamily="18" charset="0"/>
              </a:rPr>
              <a:t>НАЛОГ НА ПРИБЫЛЬ ОРГАНИЗАЦИЙ</a:t>
            </a:r>
            <a:endParaRPr lang="ru-RU" sz="2400" b="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ГРУППЫ ДОХОДОВ УЧРЕЖДЕНИЙ, ВКЛЮЧАЕМЫХ В НАЛОГОВУЮ БАЗУ ПО НАЛОГУ НА ПРИБЫЛЬ ОРГАНИЗАЦИЙ </a:t>
            </a:r>
            <a:endParaRPr lang="ru-RU" sz="1600" b="1" dirty="0">
              <a:latin typeface="Times New Roman" pitchFamily="18" charset="0"/>
              <a:cs typeface="Times New Roman" pitchFamily="18" charset="0"/>
            </a:endParaRPr>
          </a:p>
        </p:txBody>
      </p:sp>
      <p:sp>
        <p:nvSpPr>
          <p:cNvPr id="5" name="TextBox 4"/>
          <p:cNvSpPr txBox="1"/>
          <p:nvPr/>
        </p:nvSpPr>
        <p:spPr>
          <a:xfrm>
            <a:off x="1142976" y="1285860"/>
            <a:ext cx="2786082"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ДОХОДЫ ОТ РЕАЛИЗАЦИИ </a:t>
            </a:r>
            <a:r>
              <a:rPr lang="ru-RU" sz="1400" dirty="0" smtClean="0">
                <a:latin typeface="Times New Roman" pitchFamily="18" charset="0"/>
                <a:cs typeface="Times New Roman" pitchFamily="18" charset="0"/>
              </a:rPr>
              <a:t>(ст. 249 НК РФ) </a:t>
            </a:r>
            <a:endParaRPr lang="ru-RU" sz="1400" dirty="0">
              <a:latin typeface="Times New Roman" pitchFamily="18" charset="0"/>
              <a:cs typeface="Times New Roman" pitchFamily="18" charset="0"/>
            </a:endParaRPr>
          </a:p>
        </p:txBody>
      </p:sp>
      <p:sp>
        <p:nvSpPr>
          <p:cNvPr id="6" name="TextBox 5"/>
          <p:cNvSpPr txBox="1"/>
          <p:nvPr/>
        </p:nvSpPr>
        <p:spPr>
          <a:xfrm>
            <a:off x="4857752" y="1285860"/>
            <a:ext cx="3286148"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ВНЕРЕАЛИЗАЦИОННЫЕ ДОХОДЫ </a:t>
            </a:r>
            <a:r>
              <a:rPr lang="ru-RU" sz="1400" dirty="0" smtClean="0">
                <a:latin typeface="Times New Roman" pitchFamily="18" charset="0"/>
                <a:cs typeface="Times New Roman" pitchFamily="18" charset="0"/>
              </a:rPr>
              <a:t>(ст. 250 НК РФ) </a:t>
            </a:r>
            <a:endParaRPr lang="ru-RU" sz="1400" dirty="0">
              <a:latin typeface="Times New Roman" pitchFamily="18" charset="0"/>
              <a:cs typeface="Times New Roman" pitchFamily="18" charset="0"/>
            </a:endParaRPr>
          </a:p>
        </p:txBody>
      </p:sp>
      <p:sp>
        <p:nvSpPr>
          <p:cNvPr id="7" name="Стрелка вниз 6"/>
          <p:cNvSpPr/>
          <p:nvPr/>
        </p:nvSpPr>
        <p:spPr>
          <a:xfrm>
            <a:off x="2571736" y="785794"/>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357950" y="785794"/>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a:spLocks noChangeArrowheads="1"/>
          </p:cNvSpPr>
          <p:nvPr/>
        </p:nvSpPr>
        <p:spPr bwMode="auto">
          <a:xfrm>
            <a:off x="500034" y="2214554"/>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ГРУППЫ РАСХОДОВ УЧРЕЖДЕНИЙ, УЧИТЫВАЕМЫХ ПРИ ОПРЕДЕЛЕНИИ НАЛОГОВОЙ БАЗЫ ПО НАЛОГУ НА ПРИБЫЛЬ ОРГАНИЗАЦИЙ </a:t>
            </a:r>
            <a:endParaRPr lang="ru-RU" sz="1600" b="1" dirty="0">
              <a:latin typeface="Times New Roman" pitchFamily="18" charset="0"/>
              <a:cs typeface="Times New Roman" pitchFamily="18" charset="0"/>
            </a:endParaRPr>
          </a:p>
        </p:txBody>
      </p:sp>
      <p:sp>
        <p:nvSpPr>
          <p:cNvPr id="10" name="TextBox 9"/>
          <p:cNvSpPr txBox="1"/>
          <p:nvPr/>
        </p:nvSpPr>
        <p:spPr>
          <a:xfrm>
            <a:off x="1000100" y="3214686"/>
            <a:ext cx="3500462" cy="738664"/>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РАСХОДЫ, СВЯЗАННЫЕ С ПРОИЗВОДСТВОМ И РЕАЛИЗАЦИЕЙ </a:t>
            </a:r>
            <a:r>
              <a:rPr lang="ru-RU" sz="1400" dirty="0" smtClean="0">
                <a:latin typeface="Times New Roman" pitchFamily="18" charset="0"/>
                <a:cs typeface="Times New Roman" pitchFamily="18" charset="0"/>
              </a:rPr>
              <a:t>(ст. 253 НК РФ) </a:t>
            </a:r>
            <a:endParaRPr lang="ru-RU" sz="1400" dirty="0">
              <a:latin typeface="Times New Roman" pitchFamily="18" charset="0"/>
              <a:cs typeface="Times New Roman" pitchFamily="18" charset="0"/>
            </a:endParaRPr>
          </a:p>
        </p:txBody>
      </p:sp>
      <p:sp>
        <p:nvSpPr>
          <p:cNvPr id="11" name="TextBox 10"/>
          <p:cNvSpPr txBox="1"/>
          <p:nvPr/>
        </p:nvSpPr>
        <p:spPr>
          <a:xfrm>
            <a:off x="5000628" y="3214686"/>
            <a:ext cx="3286148"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ВНЕРЕАЛИЗАЦИОННЫЕ РАСХОДЫ </a:t>
            </a:r>
            <a:r>
              <a:rPr lang="ru-RU" sz="1400" dirty="0" smtClean="0">
                <a:latin typeface="Times New Roman" pitchFamily="18" charset="0"/>
                <a:cs typeface="Times New Roman" pitchFamily="18" charset="0"/>
              </a:rPr>
              <a:t>(ст. 265 НК РФ) </a:t>
            </a:r>
            <a:endParaRPr lang="ru-RU" sz="1400" dirty="0">
              <a:latin typeface="Times New Roman" pitchFamily="18" charset="0"/>
              <a:cs typeface="Times New Roman" pitchFamily="18" charset="0"/>
            </a:endParaRPr>
          </a:p>
        </p:txBody>
      </p:sp>
      <p:sp>
        <p:nvSpPr>
          <p:cNvPr id="12" name="Стрелка вниз 11"/>
          <p:cNvSpPr/>
          <p:nvPr/>
        </p:nvSpPr>
        <p:spPr>
          <a:xfrm>
            <a:off x="2571736" y="2786058"/>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6572264" y="2786058"/>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a:spLocks noChangeArrowheads="1"/>
          </p:cNvSpPr>
          <p:nvPr/>
        </p:nvSpPr>
        <p:spPr bwMode="auto">
          <a:xfrm>
            <a:off x="428596" y="414338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ТРЕБОВАНИЯ К РАСХОДАМ УЧРЕЖДЕНИЙ, УМЕНЬШАЮЩИМ НАЛОГОВУЮ БАЗУ (п. 1 ст. 252 НК РФ) </a:t>
            </a:r>
            <a:endParaRPr lang="ru-RU" sz="1600" b="1" dirty="0">
              <a:latin typeface="Times New Roman" pitchFamily="18" charset="0"/>
              <a:cs typeface="Times New Roman" pitchFamily="18" charset="0"/>
            </a:endParaRPr>
          </a:p>
        </p:txBody>
      </p:sp>
      <p:sp>
        <p:nvSpPr>
          <p:cNvPr id="17" name="TextBox 16"/>
          <p:cNvSpPr txBox="1"/>
          <p:nvPr/>
        </p:nvSpPr>
        <p:spPr>
          <a:xfrm>
            <a:off x="2214546" y="5214950"/>
            <a:ext cx="2143140" cy="307777"/>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ОБОСНОВАННЫЕ</a:t>
            </a:r>
            <a:endParaRPr lang="ru-RU" sz="1400" b="1" dirty="0">
              <a:latin typeface="Times New Roman" pitchFamily="18" charset="0"/>
              <a:cs typeface="Times New Roman" pitchFamily="18" charset="0"/>
            </a:endParaRPr>
          </a:p>
        </p:txBody>
      </p:sp>
      <p:sp>
        <p:nvSpPr>
          <p:cNvPr id="18" name="TextBox 17"/>
          <p:cNvSpPr txBox="1"/>
          <p:nvPr/>
        </p:nvSpPr>
        <p:spPr>
          <a:xfrm>
            <a:off x="4929190" y="5214950"/>
            <a:ext cx="2214578"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ДОКУМЕНТАЛЬНО ПОДТВЕРЖДЕННЫЕ </a:t>
            </a:r>
            <a:endParaRPr lang="ru-RU" sz="1400" b="1" dirty="0">
              <a:latin typeface="Times New Roman" pitchFamily="18" charset="0"/>
              <a:cs typeface="Times New Roman" pitchFamily="18" charset="0"/>
            </a:endParaRPr>
          </a:p>
        </p:txBody>
      </p:sp>
      <p:sp>
        <p:nvSpPr>
          <p:cNvPr id="19" name="Стрелка вниз 18"/>
          <p:cNvSpPr/>
          <p:nvPr/>
        </p:nvSpPr>
        <p:spPr>
          <a:xfrm>
            <a:off x="3214678" y="4714884"/>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5786446" y="4714884"/>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57158"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ОСОБЕННОСТИ НАЛОГОВОГО УЧЕТА </a:t>
            </a:r>
            <a:endParaRPr lang="ru-RU" sz="1600" b="1" dirty="0">
              <a:latin typeface="Times New Roman" pitchFamily="18" charset="0"/>
              <a:cs typeface="Times New Roman" pitchFamily="18" charset="0"/>
            </a:endParaRPr>
          </a:p>
        </p:txBody>
      </p:sp>
      <p:sp>
        <p:nvSpPr>
          <p:cNvPr id="8" name="TextBox 7"/>
          <p:cNvSpPr txBox="1"/>
          <p:nvPr/>
        </p:nvSpPr>
        <p:spPr>
          <a:xfrm>
            <a:off x="357158" y="714356"/>
            <a:ext cx="8358246" cy="307777"/>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В целях налогового учета организации используют положения ст. 313-324 НК РФ и др.  </a:t>
            </a:r>
            <a:endParaRPr lang="ru-RU" sz="1400" b="1" dirty="0">
              <a:latin typeface="Times New Roman" pitchFamily="18" charset="0"/>
              <a:cs typeface="Times New Roman" pitchFamily="18" charset="0"/>
            </a:endParaRPr>
          </a:p>
        </p:txBody>
      </p:sp>
      <p:sp>
        <p:nvSpPr>
          <p:cNvPr id="9" name="TextBox 8"/>
          <p:cNvSpPr txBox="1"/>
          <p:nvPr/>
        </p:nvSpPr>
        <p:spPr>
          <a:xfrm>
            <a:off x="428596" y="2071678"/>
            <a:ext cx="3071834" cy="738664"/>
          </a:xfrm>
          <a:prstGeom prst="rect">
            <a:avLst/>
          </a:prstGeom>
          <a:noFill/>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ВИДЫ РАСХОДОВ НА ПРОИЗВОДСТВО И РЕАЛИЗАЦИЮ (ст. 318 НК РФ)</a:t>
            </a:r>
            <a:endParaRPr lang="ru-RU" sz="1400" b="1" dirty="0">
              <a:solidFill>
                <a:srgbClr val="FF0000"/>
              </a:solidFill>
              <a:latin typeface="Times New Roman" pitchFamily="18" charset="0"/>
              <a:cs typeface="Times New Roman" pitchFamily="18" charset="0"/>
            </a:endParaRPr>
          </a:p>
        </p:txBody>
      </p:sp>
      <p:sp>
        <p:nvSpPr>
          <p:cNvPr id="10" name="TextBox 9"/>
          <p:cNvSpPr txBox="1"/>
          <p:nvPr/>
        </p:nvSpPr>
        <p:spPr>
          <a:xfrm>
            <a:off x="5286380" y="1571612"/>
            <a:ext cx="3071834"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Прямые расходы (определяются в учетной политике организации)</a:t>
            </a:r>
            <a:endParaRPr lang="ru-RU" sz="1400" b="1" dirty="0">
              <a:latin typeface="Times New Roman" pitchFamily="18" charset="0"/>
              <a:cs typeface="Times New Roman" pitchFamily="18" charset="0"/>
            </a:endParaRPr>
          </a:p>
        </p:txBody>
      </p:sp>
      <p:sp>
        <p:nvSpPr>
          <p:cNvPr id="11" name="TextBox 10"/>
          <p:cNvSpPr txBox="1"/>
          <p:nvPr/>
        </p:nvSpPr>
        <p:spPr>
          <a:xfrm>
            <a:off x="5286380" y="2786058"/>
            <a:ext cx="3071834" cy="738664"/>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Косвенные расходы (все иные расходы, кроме </a:t>
            </a:r>
            <a:r>
              <a:rPr lang="ru-RU" sz="1400" b="1" dirty="0" err="1" smtClean="0">
                <a:latin typeface="Times New Roman" pitchFamily="18" charset="0"/>
                <a:cs typeface="Times New Roman" pitchFamily="18" charset="0"/>
              </a:rPr>
              <a:t>внереализационных</a:t>
            </a:r>
            <a:r>
              <a:rPr lang="ru-RU" sz="1400" b="1" dirty="0" smtClean="0">
                <a:latin typeface="Times New Roman" pitchFamily="18" charset="0"/>
                <a:cs typeface="Times New Roman" pitchFamily="18" charset="0"/>
              </a:rPr>
              <a:t> расходов)</a:t>
            </a:r>
            <a:endParaRPr lang="ru-RU" sz="1400" b="1" dirty="0">
              <a:latin typeface="Times New Roman" pitchFamily="18" charset="0"/>
              <a:cs typeface="Times New Roman" pitchFamily="18" charset="0"/>
            </a:endParaRPr>
          </a:p>
        </p:txBody>
      </p:sp>
      <p:sp>
        <p:nvSpPr>
          <p:cNvPr id="12" name="Стрелка вправо 11"/>
          <p:cNvSpPr/>
          <p:nvPr/>
        </p:nvSpPr>
        <p:spPr>
          <a:xfrm rot="20881586">
            <a:off x="3652325" y="1909570"/>
            <a:ext cx="1214446"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rot="1311295">
            <a:off x="3639555" y="2861525"/>
            <a:ext cx="1214446"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071538" y="214290"/>
            <a:ext cx="7143800"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ОСОБЕННОСТИ НАЛОГОВОГО УЧЕТА ПРЯМЫХ И КОСВЕННЫХ РАСХОДОВ (п. 2 ст. 318 НК РФ)</a:t>
            </a:r>
            <a:endParaRPr lang="ru-RU" sz="1600" b="1" dirty="0">
              <a:latin typeface="Times New Roman" pitchFamily="18" charset="0"/>
              <a:cs typeface="Times New Roman" pitchFamily="18" charset="0"/>
            </a:endParaRPr>
          </a:p>
        </p:txBody>
      </p:sp>
      <p:sp>
        <p:nvSpPr>
          <p:cNvPr id="5" name="TextBox 4"/>
          <p:cNvSpPr txBox="1"/>
          <p:nvPr/>
        </p:nvSpPr>
        <p:spPr>
          <a:xfrm>
            <a:off x="714348" y="2500306"/>
            <a:ext cx="3214710" cy="523220"/>
          </a:xfrm>
          <a:prstGeom prst="rect">
            <a:avLst/>
          </a:prstGeom>
          <a:noFill/>
          <a:ln w="1270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Косвенные расходы на производство и реализацию</a:t>
            </a:r>
            <a:endParaRPr lang="ru-RU" sz="1400" b="1" dirty="0">
              <a:solidFill>
                <a:srgbClr val="FF0000"/>
              </a:solidFill>
              <a:latin typeface="Times New Roman" pitchFamily="18" charset="0"/>
              <a:cs typeface="Times New Roman" pitchFamily="18" charset="0"/>
            </a:endParaRPr>
          </a:p>
        </p:txBody>
      </p:sp>
      <p:sp>
        <p:nvSpPr>
          <p:cNvPr id="6" name="TextBox 5"/>
          <p:cNvSpPr txBox="1"/>
          <p:nvPr/>
        </p:nvSpPr>
        <p:spPr>
          <a:xfrm>
            <a:off x="5143504" y="3643314"/>
            <a:ext cx="3214710" cy="738664"/>
          </a:xfrm>
          <a:prstGeom prst="rect">
            <a:avLst/>
          </a:prstGeom>
          <a:noFill/>
          <a:ln w="12700">
            <a:solidFill>
              <a:schemeClr val="tx1"/>
            </a:solidFill>
          </a:ln>
        </p:spPr>
        <p:txBody>
          <a:bodyPr wrap="square" rtlCol="0">
            <a:spAutoFit/>
          </a:bodyPr>
          <a:lstStyle/>
          <a:p>
            <a:pPr algn="ctr"/>
            <a:r>
              <a:rPr lang="ru-RU" sz="1400" dirty="0" smtClean="0">
                <a:latin typeface="Times New Roman" pitchFamily="18" charset="0"/>
                <a:cs typeface="Times New Roman" pitchFamily="18" charset="0"/>
              </a:rPr>
              <a:t>Относятся к расходам того отчетного (налогового) периода, в котором они были осуществлены </a:t>
            </a:r>
            <a:endParaRPr lang="ru-RU" sz="1400" dirty="0">
              <a:latin typeface="Times New Roman" pitchFamily="18" charset="0"/>
              <a:cs typeface="Times New Roman" pitchFamily="18" charset="0"/>
            </a:endParaRPr>
          </a:p>
        </p:txBody>
      </p:sp>
      <p:sp>
        <p:nvSpPr>
          <p:cNvPr id="7" name="TextBox 6"/>
          <p:cNvSpPr txBox="1"/>
          <p:nvPr/>
        </p:nvSpPr>
        <p:spPr>
          <a:xfrm>
            <a:off x="1357290" y="3857628"/>
            <a:ext cx="2643206" cy="307777"/>
          </a:xfrm>
          <a:prstGeom prst="rect">
            <a:avLst/>
          </a:prstGeom>
          <a:noFill/>
          <a:ln w="12700">
            <a:solidFill>
              <a:schemeClr val="tx1"/>
            </a:solidFill>
          </a:ln>
        </p:spPr>
        <p:txBody>
          <a:bodyPr wrap="square" rtlCol="0">
            <a:spAutoFit/>
          </a:bodyPr>
          <a:lstStyle/>
          <a:p>
            <a:pPr algn="ctr"/>
            <a:r>
              <a:rPr lang="ru-RU" sz="1400" b="1" dirty="0" err="1" smtClean="0">
                <a:solidFill>
                  <a:srgbClr val="FF0000"/>
                </a:solidFill>
                <a:latin typeface="Times New Roman" pitchFamily="18" charset="0"/>
                <a:cs typeface="Times New Roman" pitchFamily="18" charset="0"/>
              </a:rPr>
              <a:t>Внереализационные</a:t>
            </a:r>
            <a:r>
              <a:rPr lang="ru-RU" sz="1400" b="1" dirty="0" smtClean="0">
                <a:solidFill>
                  <a:srgbClr val="FF0000"/>
                </a:solidFill>
                <a:latin typeface="Times New Roman" pitchFamily="18" charset="0"/>
                <a:cs typeface="Times New Roman" pitchFamily="18" charset="0"/>
              </a:rPr>
              <a:t> расходы</a:t>
            </a:r>
            <a:endParaRPr lang="ru-RU" sz="1400" b="1" dirty="0">
              <a:solidFill>
                <a:srgbClr val="FF0000"/>
              </a:solidFill>
              <a:latin typeface="Times New Roman" pitchFamily="18" charset="0"/>
              <a:cs typeface="Times New Roman" pitchFamily="18" charset="0"/>
            </a:endParaRPr>
          </a:p>
        </p:txBody>
      </p:sp>
      <p:sp>
        <p:nvSpPr>
          <p:cNvPr id="8" name="TextBox 7"/>
          <p:cNvSpPr txBox="1"/>
          <p:nvPr/>
        </p:nvSpPr>
        <p:spPr>
          <a:xfrm>
            <a:off x="5072066" y="2500306"/>
            <a:ext cx="3214710" cy="738664"/>
          </a:xfrm>
          <a:prstGeom prst="rect">
            <a:avLst/>
          </a:prstGeom>
          <a:noFill/>
          <a:ln w="12700">
            <a:solidFill>
              <a:schemeClr val="tx1"/>
            </a:solidFill>
          </a:ln>
        </p:spPr>
        <p:txBody>
          <a:bodyPr wrap="square" rtlCol="0">
            <a:spAutoFit/>
          </a:bodyPr>
          <a:lstStyle/>
          <a:p>
            <a:pPr algn="ctr"/>
            <a:r>
              <a:rPr lang="ru-RU" sz="1400" dirty="0" smtClean="0">
                <a:latin typeface="Times New Roman" pitchFamily="18" charset="0"/>
                <a:cs typeface="Times New Roman" pitchFamily="18" charset="0"/>
              </a:rPr>
              <a:t>Относятся к расходам того отчетного (налогового) периода, в котором они были осуществлены </a:t>
            </a:r>
            <a:endParaRPr lang="ru-RU" sz="1400" dirty="0">
              <a:latin typeface="Times New Roman" pitchFamily="18" charset="0"/>
              <a:cs typeface="Times New Roman" pitchFamily="18" charset="0"/>
            </a:endParaRPr>
          </a:p>
        </p:txBody>
      </p:sp>
      <p:sp>
        <p:nvSpPr>
          <p:cNvPr id="9" name="TextBox 8"/>
          <p:cNvSpPr txBox="1"/>
          <p:nvPr/>
        </p:nvSpPr>
        <p:spPr>
          <a:xfrm>
            <a:off x="857224" y="1071546"/>
            <a:ext cx="3000396" cy="523220"/>
          </a:xfrm>
          <a:prstGeom prst="rect">
            <a:avLst/>
          </a:prstGeom>
          <a:noFill/>
          <a:ln w="1270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Прямые расходы на производство и реализацию</a:t>
            </a:r>
            <a:endParaRPr lang="ru-RU" sz="1400" b="1" dirty="0">
              <a:solidFill>
                <a:srgbClr val="FF0000"/>
              </a:solidFill>
              <a:latin typeface="Times New Roman" pitchFamily="18" charset="0"/>
              <a:cs typeface="Times New Roman" pitchFamily="18" charset="0"/>
            </a:endParaRPr>
          </a:p>
        </p:txBody>
      </p:sp>
      <p:sp>
        <p:nvSpPr>
          <p:cNvPr id="10" name="TextBox 9"/>
          <p:cNvSpPr txBox="1"/>
          <p:nvPr/>
        </p:nvSpPr>
        <p:spPr>
          <a:xfrm>
            <a:off x="5072066" y="1000108"/>
            <a:ext cx="3214710" cy="954107"/>
          </a:xfrm>
          <a:prstGeom prst="rect">
            <a:avLst/>
          </a:prstGeom>
          <a:noFill/>
          <a:ln w="12700">
            <a:solidFill>
              <a:schemeClr val="tx1"/>
            </a:solidFill>
          </a:ln>
        </p:spPr>
        <p:txBody>
          <a:bodyPr wrap="square" rtlCol="0">
            <a:spAutoFit/>
          </a:bodyPr>
          <a:lstStyle/>
          <a:p>
            <a:pPr algn="ctr"/>
            <a:r>
              <a:rPr lang="ru-RU" sz="1400" dirty="0" smtClean="0">
                <a:latin typeface="Times New Roman" pitchFamily="18" charset="0"/>
                <a:cs typeface="Times New Roman" pitchFamily="18" charset="0"/>
              </a:rPr>
              <a:t>Относятся к расходам текущего отчетного (налогового) периода по мере реализации товаров, работ, услуг, в стоимости которых учтены </a:t>
            </a:r>
            <a:endParaRPr lang="ru-RU" sz="1400" dirty="0">
              <a:latin typeface="Times New Roman" pitchFamily="18" charset="0"/>
              <a:cs typeface="Times New Roman" pitchFamily="18" charset="0"/>
            </a:endParaRPr>
          </a:p>
        </p:txBody>
      </p:sp>
      <p:sp>
        <p:nvSpPr>
          <p:cNvPr id="11" name="Стрелка вправо 10"/>
          <p:cNvSpPr/>
          <p:nvPr/>
        </p:nvSpPr>
        <p:spPr>
          <a:xfrm>
            <a:off x="4000496" y="1214422"/>
            <a:ext cx="1000132"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4000496" y="2643182"/>
            <a:ext cx="1000132"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4143372" y="3857628"/>
            <a:ext cx="857256"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214290"/>
            <a:ext cx="8001056"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СТАВКИ НАЛОГА НА ПРИБЫЛЬ ОРГАНИЗАЦИЙ (ст. 284 НК РФ) </a:t>
            </a:r>
            <a:endParaRPr lang="ru-RU" sz="1600" b="1" dirty="0">
              <a:latin typeface="Times New Roman" pitchFamily="18" charset="0"/>
              <a:cs typeface="Times New Roman" pitchFamily="18" charset="0"/>
            </a:endParaRPr>
          </a:p>
        </p:txBody>
      </p:sp>
      <p:sp>
        <p:nvSpPr>
          <p:cNvPr id="5" name="TextBox 4"/>
          <p:cNvSpPr txBox="1"/>
          <p:nvPr/>
        </p:nvSpPr>
        <p:spPr>
          <a:xfrm>
            <a:off x="2571736" y="857232"/>
            <a:ext cx="4286280" cy="338554"/>
          </a:xfrm>
          <a:prstGeom prst="rect">
            <a:avLst/>
          </a:prstGeom>
          <a:noFill/>
          <a:ln w="12700">
            <a:solidFill>
              <a:schemeClr val="tx1"/>
            </a:solidFill>
          </a:ln>
        </p:spPr>
        <p:txBody>
          <a:bodyPr wrap="square" rtlCol="0">
            <a:spAutoFit/>
          </a:bodyPr>
          <a:lstStyle/>
          <a:p>
            <a:pPr algn="ctr"/>
            <a:r>
              <a:rPr lang="ru-RU" sz="1600" b="1" dirty="0" smtClean="0">
                <a:solidFill>
                  <a:srgbClr val="FF0000"/>
                </a:solidFill>
                <a:latin typeface="Times New Roman" pitchFamily="18" charset="0"/>
                <a:cs typeface="Times New Roman" pitchFamily="18" charset="0"/>
              </a:rPr>
              <a:t>Основная ставка – 20% (п. 1 ст. 284 НК РФ)</a:t>
            </a:r>
            <a:endParaRPr lang="ru-RU" sz="1600" b="1" dirty="0">
              <a:solidFill>
                <a:srgbClr val="FF0000"/>
              </a:solidFill>
              <a:latin typeface="Times New Roman" pitchFamily="18" charset="0"/>
              <a:cs typeface="Times New Roman" pitchFamily="18" charset="0"/>
            </a:endParaRPr>
          </a:p>
        </p:txBody>
      </p:sp>
      <p:sp>
        <p:nvSpPr>
          <p:cNvPr id="6" name="TextBox 5"/>
          <p:cNvSpPr txBox="1"/>
          <p:nvPr/>
        </p:nvSpPr>
        <p:spPr>
          <a:xfrm>
            <a:off x="1785918" y="1500174"/>
            <a:ext cx="5715040" cy="584775"/>
          </a:xfrm>
          <a:prstGeom prst="rect">
            <a:avLst/>
          </a:prstGeom>
          <a:no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Ставки: 0%, 9%, 15% (п. 3 ст. 284 НК РФ)</a:t>
            </a:r>
          </a:p>
          <a:p>
            <a:pPr algn="ctr"/>
            <a:r>
              <a:rPr lang="ru-RU" sz="1600" b="1" dirty="0" smtClean="0">
                <a:latin typeface="Times New Roman" pitchFamily="18" charset="0"/>
                <a:cs typeface="Times New Roman" pitchFamily="18" charset="0"/>
              </a:rPr>
              <a:t>Применяются при получении доходов в виде дивидендов</a:t>
            </a:r>
            <a:endParaRPr lang="ru-RU" sz="1600" b="1" dirty="0">
              <a:latin typeface="Times New Roman" pitchFamily="18" charset="0"/>
              <a:cs typeface="Times New Roman" pitchFamily="18" charset="0"/>
            </a:endParaRPr>
          </a:p>
        </p:txBody>
      </p:sp>
      <p:sp>
        <p:nvSpPr>
          <p:cNvPr id="7" name="TextBox 6"/>
          <p:cNvSpPr txBox="1"/>
          <p:nvPr/>
        </p:nvSpPr>
        <p:spPr>
          <a:xfrm>
            <a:off x="1571604" y="2428868"/>
            <a:ext cx="6143668" cy="830997"/>
          </a:xfrm>
          <a:prstGeom prst="rect">
            <a:avLst/>
          </a:prstGeom>
          <a:no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Ставки: 0%, 9%, 15% (п. 4 ст. 284 НК РФ)</a:t>
            </a:r>
          </a:p>
          <a:p>
            <a:pPr algn="ctr"/>
            <a:r>
              <a:rPr lang="ru-RU" sz="1600" b="1" dirty="0" smtClean="0">
                <a:latin typeface="Times New Roman" pitchFamily="18" charset="0"/>
                <a:cs typeface="Times New Roman" pitchFamily="18" charset="0"/>
              </a:rPr>
              <a:t>Применяются при получении доходов в виде процентов по государственным ценным бумагам</a:t>
            </a:r>
            <a:endParaRPr lang="ru-RU" sz="1600" b="1" dirty="0">
              <a:latin typeface="Times New Roman" pitchFamily="18" charset="0"/>
              <a:cs typeface="Times New Roman" pitchFamily="18" charset="0"/>
            </a:endParaRPr>
          </a:p>
        </p:txBody>
      </p:sp>
      <p:sp>
        <p:nvSpPr>
          <p:cNvPr id="8" name="Скругленный прямоугольник 7"/>
          <p:cNvSpPr/>
          <p:nvPr/>
        </p:nvSpPr>
        <p:spPr>
          <a:xfrm>
            <a:off x="1142976" y="3786190"/>
            <a:ext cx="700092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1285852" y="3857628"/>
            <a:ext cx="6715172" cy="584775"/>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Налоговая база по налогу на прибыль определяется раздельно для доходов, облагаемых по разным ставкам налога </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214290"/>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НАЛОГОВЫЙ И ОТЧЕТНЫЕ ПЕРИОДЫ ПО НАЛОГУ НА ПРИБЫЛЬ ОРГАНИЗАЦИЙ (ст. 285 НК РФ) </a:t>
            </a:r>
            <a:endParaRPr lang="ru-RU" sz="1600" b="1" dirty="0">
              <a:latin typeface="Times New Roman" pitchFamily="18" charset="0"/>
              <a:cs typeface="Times New Roman" pitchFamily="18" charset="0"/>
            </a:endParaRPr>
          </a:p>
        </p:txBody>
      </p:sp>
      <p:sp>
        <p:nvSpPr>
          <p:cNvPr id="5" name="TextBox 4"/>
          <p:cNvSpPr txBox="1"/>
          <p:nvPr/>
        </p:nvSpPr>
        <p:spPr>
          <a:xfrm>
            <a:off x="2357422" y="1000108"/>
            <a:ext cx="4643470" cy="307777"/>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НАЛОГОВЫЙ ПЕРИОД – КАЛЕНДАРНЫЙ ГОД</a:t>
            </a:r>
            <a:endParaRPr lang="ru-RU" sz="1400" b="1" dirty="0">
              <a:latin typeface="Times New Roman" pitchFamily="18" charset="0"/>
              <a:cs typeface="Times New Roman" pitchFamily="18" charset="0"/>
            </a:endParaRPr>
          </a:p>
        </p:txBody>
      </p:sp>
      <p:sp>
        <p:nvSpPr>
          <p:cNvPr id="6" name="TextBox 5"/>
          <p:cNvSpPr txBox="1"/>
          <p:nvPr/>
        </p:nvSpPr>
        <p:spPr>
          <a:xfrm>
            <a:off x="3500430" y="1785926"/>
            <a:ext cx="2571768" cy="523220"/>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ОТЧЕТНЫЕ ПЕРИОДЫ (варианты)</a:t>
            </a:r>
            <a:endParaRPr lang="ru-RU" sz="1400" b="1" dirty="0">
              <a:latin typeface="Times New Roman" pitchFamily="18" charset="0"/>
              <a:cs typeface="Times New Roman" pitchFamily="18" charset="0"/>
            </a:endParaRPr>
          </a:p>
        </p:txBody>
      </p:sp>
      <p:sp>
        <p:nvSpPr>
          <p:cNvPr id="7" name="Овал 6"/>
          <p:cNvSpPr/>
          <p:nvPr/>
        </p:nvSpPr>
        <p:spPr>
          <a:xfrm>
            <a:off x="1142976" y="2428868"/>
            <a:ext cx="33575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285852" y="2571744"/>
            <a:ext cx="3214710"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Первый квартал, полугодие, 9 месяцев календарного года</a:t>
            </a:r>
            <a:endParaRPr lang="ru-RU" sz="1400" b="1" dirty="0">
              <a:solidFill>
                <a:schemeClr val="bg1"/>
              </a:solidFill>
              <a:latin typeface="Times New Roman" pitchFamily="18" charset="0"/>
              <a:cs typeface="Times New Roman" pitchFamily="18" charset="0"/>
            </a:endParaRPr>
          </a:p>
        </p:txBody>
      </p:sp>
      <p:sp>
        <p:nvSpPr>
          <p:cNvPr id="9" name="Овал 8"/>
          <p:cNvSpPr/>
          <p:nvPr/>
        </p:nvSpPr>
        <p:spPr>
          <a:xfrm>
            <a:off x="5214942" y="2500306"/>
            <a:ext cx="33575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5286380" y="2643182"/>
            <a:ext cx="3214710"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Первый месяц, два месяца, 3 месяца и т.д. календарного года</a:t>
            </a:r>
            <a:endParaRPr lang="ru-RU" sz="1400" b="1" dirty="0">
              <a:solidFill>
                <a:schemeClr val="bg1"/>
              </a:solidFill>
              <a:latin typeface="Times New Roman" pitchFamily="18" charset="0"/>
              <a:cs typeface="Times New Roman" pitchFamily="18" charset="0"/>
            </a:endParaRPr>
          </a:p>
        </p:txBody>
      </p:sp>
      <p:cxnSp>
        <p:nvCxnSpPr>
          <p:cNvPr id="12" name="Прямая со стрелкой 11"/>
          <p:cNvCxnSpPr>
            <a:stCxn id="6" idx="2"/>
            <a:endCxn id="7" idx="7"/>
          </p:cNvCxnSpPr>
          <p:nvPr/>
        </p:nvCxnSpPr>
        <p:spPr>
          <a:xfrm rot="5400000">
            <a:off x="4280184" y="2037818"/>
            <a:ext cx="234802" cy="77745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2"/>
            <a:endCxn id="9" idx="1"/>
          </p:cNvCxnSpPr>
          <p:nvPr/>
        </p:nvCxnSpPr>
        <p:spPr>
          <a:xfrm rot="16200000" flipH="1">
            <a:off x="5093361" y="2002098"/>
            <a:ext cx="306240" cy="92033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85852" y="4000504"/>
            <a:ext cx="6786610" cy="1323439"/>
          </a:xfrm>
          <a:prstGeom prst="rect">
            <a:avLst/>
          </a:prstGeom>
          <a:no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Если некоммерческие организации не имели дохода от реализации товаров, работ, услуг за предыдущие четыре квартала, а также бюджетные и автономные учреждения уплачивают только </a:t>
            </a:r>
            <a:r>
              <a:rPr lang="ru-RU" sz="1600" b="1" u="sng" dirty="0" smtClean="0">
                <a:latin typeface="Times New Roman" pitchFamily="18" charset="0"/>
                <a:cs typeface="Times New Roman" pitchFamily="18" charset="0"/>
              </a:rPr>
              <a:t>квартальные авансовые платежи по итогам отчетного периода</a:t>
            </a:r>
            <a:r>
              <a:rPr lang="ru-RU" sz="1600" b="1" dirty="0" smtClean="0">
                <a:latin typeface="Times New Roman" pitchFamily="18" charset="0"/>
                <a:cs typeface="Times New Roman" pitchFamily="18" charset="0"/>
              </a:rPr>
              <a:t> (п. 3 ст. 286 НК РФ)</a:t>
            </a:r>
            <a:endParaRPr lang="ru-RU" sz="16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Общие изменения в учете и налогообложении с 2013 года</a:t>
            </a:r>
            <a:endParaRPr lang="ru-RU" sz="1600" b="1" cap="all" dirty="0">
              <a:latin typeface="Times New Roman" pitchFamily="18" charset="0"/>
              <a:cs typeface="Times New Roman" pitchFamily="18" charset="0"/>
            </a:endParaRPr>
          </a:p>
        </p:txBody>
      </p:sp>
      <p:sp>
        <p:nvSpPr>
          <p:cNvPr id="5" name="TextBox 4"/>
          <p:cNvSpPr txBox="1"/>
          <p:nvPr/>
        </p:nvSpPr>
        <p:spPr>
          <a:xfrm>
            <a:off x="428596" y="642918"/>
            <a:ext cx="8286808" cy="3970318"/>
          </a:xfrm>
          <a:prstGeom prst="rect">
            <a:avLst/>
          </a:prstGeom>
          <a:noFill/>
        </p:spPr>
        <p:txBody>
          <a:bodyPr wrap="square" rtlCol="0">
            <a:spAutoFit/>
          </a:bodyPr>
          <a:lstStyle/>
          <a:p>
            <a:pPr algn="ctr"/>
            <a:r>
              <a:rPr lang="ru-RU" sz="1400" b="1" u="sng" dirty="0" smtClean="0">
                <a:latin typeface="Times New Roman" pitchFamily="18" charset="0"/>
                <a:cs typeface="Times New Roman" pitchFamily="18" charset="0"/>
              </a:rPr>
              <a:t>В НК РФ введен термин "коэффициент-дефлятор"</a:t>
            </a:r>
          </a:p>
          <a:p>
            <a:pPr algn="just"/>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Пункт 2 ст. 11 НК РФ дополнен понятием:</a:t>
            </a:r>
          </a:p>
          <a:p>
            <a:pPr algn="just"/>
            <a:endParaRPr lang="ru-RU" sz="1400" dirty="0" smtClean="0">
              <a:latin typeface="Times New Roman" pitchFamily="18" charset="0"/>
              <a:cs typeface="Times New Roman" pitchFamily="18" charset="0"/>
            </a:endParaRPr>
          </a:p>
          <a:p>
            <a:pPr algn="just"/>
            <a:r>
              <a:rPr lang="ru-RU" sz="1400" b="1" u="sng" dirty="0" smtClean="0">
                <a:latin typeface="Times New Roman" pitchFamily="18" charset="0"/>
                <a:cs typeface="Times New Roman" pitchFamily="18" charset="0"/>
              </a:rPr>
              <a:t>коэффициент-дефлятор</a:t>
            </a:r>
            <a:r>
              <a:rPr lang="ru-RU" sz="1400" dirty="0" smtClean="0">
                <a:latin typeface="Times New Roman" pitchFamily="18" charset="0"/>
                <a:cs typeface="Times New Roman" pitchFamily="18" charset="0"/>
              </a:rPr>
              <a:t> - коэффициент, устанавливаемый ежегодно на каждый следующий календарный год и рассчитываемый как произведение коэффициента-дефлятора, применяемого для целей соответствующих глав настоящего Налогового кодекса РФ в предшествующем календарном году, и коэффициента, учитывающего изменение потребительских цен на товары (работы, услуги) в Российской Федерации в предшествующем календарном году. Коэффициенты-дефляторы устанавливаются, если иное не предусмотрено законодательством Российской Федерации о налогах и сборах, федеральным органом исполнительной власти, осуществляющим функции по нормативно-правовому регулированию в сфере анализа и прогнозирования социально-экономического развития, в соответствии с данными государственной статистической отчетности и подлежат официальному опубликованию в "Российской газете" не позднее 20 ноября года, в котором устанавливаются коэффициенты-дефляторы</a:t>
            </a:r>
          </a:p>
          <a:p>
            <a:pPr algn="just"/>
            <a:endParaRPr lang="ru-RU" sz="1400" dirty="0" smtClean="0">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Корректирующий коэффициент-дефлятор применяется в отдельных случаях, в частности, для целей НДФЛ, ЕНВД, УСН и патентной системы налогообложения. Введение единого понятия коэффициента-дефлятора позволит исключить неоднозначность его толкования.</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СЛОЖНЫЕ СИТУАЦИИ ИСЧИСЛЕНИЯ </a:t>
            </a:r>
            <a:r>
              <a:rPr lang="ru-RU" sz="1600" b="1" cap="all" dirty="0" err="1" smtClean="0">
                <a:latin typeface="Times New Roman" pitchFamily="18" charset="0"/>
                <a:cs typeface="Times New Roman" pitchFamily="18" charset="0"/>
              </a:rPr>
              <a:t>нАлогА</a:t>
            </a:r>
            <a:r>
              <a:rPr lang="ru-RU" sz="1600" b="1" cap="all" dirty="0" smtClean="0">
                <a:latin typeface="Times New Roman" pitchFamily="18" charset="0"/>
                <a:cs typeface="Times New Roman" pitchFamily="18" charset="0"/>
              </a:rPr>
              <a:t> на прибыль ОРГАНИЗАЦИЙ</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
        <p:nvSpPr>
          <p:cNvPr id="5" name="TextBox 4"/>
          <p:cNvSpPr txBox="1"/>
          <p:nvPr/>
        </p:nvSpPr>
        <p:spPr>
          <a:xfrm>
            <a:off x="428596" y="785794"/>
            <a:ext cx="8286808" cy="5262979"/>
          </a:xfrm>
          <a:prstGeom prst="rect">
            <a:avLst/>
          </a:prstGeom>
          <a:noFill/>
        </p:spPr>
        <p:txBody>
          <a:bodyPr wrap="square" rtlCol="0">
            <a:spAutoFit/>
          </a:bodyPr>
          <a:lstStyle/>
          <a:p>
            <a:pPr algn="ctr"/>
            <a:r>
              <a:rPr lang="ru-RU" sz="1600" b="1" i="1" dirty="0" smtClean="0">
                <a:latin typeface="Times New Roman" pitchFamily="18" charset="0"/>
                <a:cs typeface="Times New Roman" pitchFamily="18" charset="0"/>
              </a:rPr>
              <a:t>Ситуация 1.</a:t>
            </a:r>
            <a:r>
              <a:rPr lang="ru-RU" sz="1600" dirty="0" smtClean="0">
                <a:latin typeface="Times New Roman" pitchFamily="18" charset="0"/>
                <a:cs typeface="Times New Roman" pitchFamily="18" charset="0"/>
              </a:rPr>
              <a:t> Амортизационную премию следует восстанавливать только в одном случае: основное средство в течение 5 лет после ввода в эксплуатацию продано взаимозависимому лицу (ст. 258 НК РФ).</a:t>
            </a:r>
          </a:p>
          <a:p>
            <a:pPr algn="ctr"/>
            <a:endParaRPr lang="ru-RU" sz="1600" dirty="0" smtClean="0">
              <a:latin typeface="Times New Roman" pitchFamily="18" charset="0"/>
              <a:cs typeface="Times New Roman" pitchFamily="18" charset="0"/>
            </a:endParaRPr>
          </a:p>
          <a:p>
            <a:pPr algn="ctr"/>
            <a:r>
              <a:rPr lang="ru-RU" sz="1600" b="1" i="1" dirty="0" smtClean="0">
                <a:latin typeface="Times New Roman" pitchFamily="18" charset="0"/>
                <a:cs typeface="Times New Roman" pitchFamily="18" charset="0"/>
              </a:rPr>
              <a:t>Ситуация 2.</a:t>
            </a:r>
            <a:r>
              <a:rPr lang="ru-RU" sz="1600" dirty="0" smtClean="0">
                <a:latin typeface="Times New Roman" pitchFamily="18" charset="0"/>
                <a:cs typeface="Times New Roman" pitchFamily="18" charset="0"/>
              </a:rPr>
              <a:t> Расходы на покупку </a:t>
            </a:r>
            <a:r>
              <a:rPr lang="ru-RU" sz="1600" dirty="0" err="1" smtClean="0">
                <a:latin typeface="Times New Roman" pitchFamily="18" charset="0"/>
                <a:cs typeface="Times New Roman" pitchFamily="18" charset="0"/>
              </a:rPr>
              <a:t>кулера</a:t>
            </a:r>
            <a:r>
              <a:rPr lang="ru-RU" sz="1600" dirty="0" smtClean="0">
                <a:latin typeface="Times New Roman" pitchFamily="18" charset="0"/>
                <a:cs typeface="Times New Roman" pitchFamily="18" charset="0"/>
              </a:rPr>
              <a:t> с питьевой водой могут быть учтены в составе прочих расходов, связанных с производством и реализацией (</a:t>
            </a:r>
            <a:r>
              <a:rPr lang="ru-RU" sz="1600" dirty="0" err="1" smtClean="0">
                <a:latin typeface="Times New Roman" pitchFamily="18" charset="0"/>
                <a:cs typeface="Times New Roman" pitchFamily="18" charset="0"/>
              </a:rPr>
              <a:t>пп</a:t>
            </a:r>
            <a:r>
              <a:rPr lang="ru-RU" sz="1600" dirty="0" smtClean="0">
                <a:latin typeface="Times New Roman" pitchFamily="18" charset="0"/>
                <a:cs typeface="Times New Roman" pitchFamily="18" charset="0"/>
              </a:rPr>
              <a:t>. 7 п. 1 ст. 264 НК РФ, ст. 163 Трудового кодекса РФ, пункт 18 Приложения к приказу </a:t>
            </a:r>
            <a:r>
              <a:rPr lang="ru-RU" sz="1600" dirty="0" err="1" smtClean="0">
                <a:latin typeface="Times New Roman" pitchFamily="18" charset="0"/>
                <a:cs typeface="Times New Roman" pitchFamily="18" charset="0"/>
              </a:rPr>
              <a:t>Минздравсоцразвития</a:t>
            </a:r>
            <a:r>
              <a:rPr lang="ru-RU" sz="1600" dirty="0" smtClean="0">
                <a:latin typeface="Times New Roman" pitchFamily="18" charset="0"/>
                <a:cs typeface="Times New Roman" pitchFamily="18" charset="0"/>
              </a:rPr>
              <a:t> от 01.03.2012 № 181н).</a:t>
            </a:r>
          </a:p>
          <a:p>
            <a:pPr algn="ctr"/>
            <a:endParaRPr lang="ru-RU" sz="1600" b="1" i="1" dirty="0" smtClean="0">
              <a:latin typeface="Times New Roman" pitchFamily="18" charset="0"/>
              <a:cs typeface="Times New Roman" pitchFamily="18" charset="0"/>
            </a:endParaRPr>
          </a:p>
          <a:p>
            <a:pPr algn="ctr"/>
            <a:r>
              <a:rPr lang="ru-RU" sz="1600" b="1" i="1" dirty="0" smtClean="0">
                <a:latin typeface="Times New Roman" pitchFamily="18" charset="0"/>
                <a:cs typeface="Times New Roman" pitchFamily="18" charset="0"/>
              </a:rPr>
              <a:t>Ситуация 3. </a:t>
            </a:r>
            <a:r>
              <a:rPr lang="ru-RU" sz="1600" dirty="0" smtClean="0">
                <a:latin typeface="Times New Roman" pitchFamily="18" charset="0"/>
                <a:cs typeface="Times New Roman" pitchFamily="18" charset="0"/>
              </a:rPr>
              <a:t>Расходы на обеды, предоставляемые работникам бесплатно, можно учесть для целей налогообложения прибыли (п. 25 ст. 255 НК РФ). Однако, для этого обязанность работодателя по обеспечению питанием работников должна быть установлена трудовым или коллективным договором.</a:t>
            </a:r>
          </a:p>
          <a:p>
            <a:pPr algn="ctr"/>
            <a:endParaRPr lang="ru-RU" sz="1600" b="1" i="1" dirty="0" smtClean="0">
              <a:latin typeface="Times New Roman" pitchFamily="18" charset="0"/>
              <a:cs typeface="Times New Roman" pitchFamily="18" charset="0"/>
            </a:endParaRPr>
          </a:p>
          <a:p>
            <a:pPr algn="ctr"/>
            <a:r>
              <a:rPr lang="ru-RU" sz="1600" b="1" i="1" dirty="0" smtClean="0">
                <a:latin typeface="Times New Roman" pitchFamily="18" charset="0"/>
                <a:cs typeface="Times New Roman" pitchFamily="18" charset="0"/>
              </a:rPr>
              <a:t>Ситуация 4. </a:t>
            </a:r>
            <a:r>
              <a:rPr lang="ru-RU" sz="1600" dirty="0" smtClean="0">
                <a:latin typeface="Times New Roman" pitchFamily="18" charset="0"/>
                <a:cs typeface="Times New Roman" pitchFamily="18" charset="0"/>
              </a:rPr>
              <a:t>Организация имеет право относить к прочим расходам, связанным с производством и реализацией, оплату услуг за мобильный Интернет, оказываемых оператором связи при использовании корпоративных номеров для сотрудников. Эти услуги относятся к услугам в рамках одного договора на оказание услуг связи, но чтобы их можно было включить в расходы, они должны соответствовать требованиям, установленным ст. 252 НК РФ. В обоснование следует использовать </a:t>
            </a:r>
            <a:r>
              <a:rPr lang="ru-RU" sz="1600" dirty="0" err="1" smtClean="0">
                <a:latin typeface="Times New Roman" pitchFamily="18" charset="0"/>
                <a:cs typeface="Times New Roman" pitchFamily="18" charset="0"/>
              </a:rPr>
              <a:t>пп</a:t>
            </a:r>
            <a:r>
              <a:rPr lang="ru-RU" sz="1600" dirty="0" smtClean="0">
                <a:latin typeface="Times New Roman" pitchFamily="18" charset="0"/>
                <a:cs typeface="Times New Roman" pitchFamily="18" charset="0"/>
              </a:rPr>
              <a:t>. 14 п. 1 ст. 264 НК РФ, </a:t>
            </a:r>
            <a:r>
              <a:rPr lang="ru-RU" sz="1600" dirty="0" err="1" smtClean="0">
                <a:latin typeface="Times New Roman" pitchFamily="18" charset="0"/>
                <a:cs typeface="Times New Roman" pitchFamily="18" charset="0"/>
              </a:rPr>
              <a:t>пп</a:t>
            </a:r>
            <a:r>
              <a:rPr lang="ru-RU" sz="1600" dirty="0" smtClean="0">
                <a:latin typeface="Times New Roman" pitchFamily="18" charset="0"/>
                <a:cs typeface="Times New Roman" pitchFamily="18" charset="0"/>
              </a:rPr>
              <a:t>. 25 п. 1 ст. 264 НК РФ. </a:t>
            </a:r>
            <a:endParaRPr lang="ru-RU" sz="1600" b="1" i="1" dirty="0" smtClean="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143932" cy="830997"/>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Уступка права требования и ее экономическая сущность, доходы и расходы по этой операции (ст. 279 НК РФ и ее применение)</a:t>
            </a:r>
            <a:endParaRPr lang="ru-RU" sz="1600" b="1" cap="all" dirty="0">
              <a:latin typeface="Times New Roman" pitchFamily="18" charset="0"/>
              <a:cs typeface="Times New Roman" pitchFamily="18" charset="0"/>
            </a:endParaRPr>
          </a:p>
        </p:txBody>
      </p:sp>
      <p:sp>
        <p:nvSpPr>
          <p:cNvPr id="3" name="TextBox 2"/>
          <p:cNvSpPr txBox="1"/>
          <p:nvPr/>
        </p:nvSpPr>
        <p:spPr>
          <a:xfrm>
            <a:off x="428596" y="1000108"/>
            <a:ext cx="8286808" cy="4832092"/>
          </a:xfrm>
          <a:prstGeom prst="rect">
            <a:avLst/>
          </a:prstGeom>
          <a:solidFill>
            <a:schemeClr val="bg1"/>
          </a:solidFill>
        </p:spPr>
        <p:txBody>
          <a:bodyPr wrap="square" rtlCol="0">
            <a:spAutoFit/>
          </a:bodyPr>
          <a:lstStyle/>
          <a:p>
            <a:pPr algn="ctr"/>
            <a:r>
              <a:rPr lang="ru-RU" sz="1400" b="1" i="1" dirty="0" smtClean="0">
                <a:latin typeface="Times New Roman" pitchFamily="18" charset="0"/>
                <a:cs typeface="Times New Roman" pitchFamily="18" charset="0"/>
              </a:rPr>
              <a:t>Ситуация 1.</a:t>
            </a:r>
            <a:r>
              <a:rPr lang="ru-RU" sz="1400" dirty="0" smtClean="0">
                <a:latin typeface="Times New Roman" pitchFamily="18" charset="0"/>
                <a:cs typeface="Times New Roman" pitchFamily="18" charset="0"/>
              </a:rPr>
              <a:t> Организация 10 ноября отгрузила своему покупателю продукцию на сумму 1 млн. 900 тыс. руб. Срок оплаты поставки 20 ноября. Поставщик 15 ноября заключил договор на уступку права требования с третьим лицом на сумму 1 млн. 400 тыс. руб. Какую сумму по сделке поставщик может учесть в расходах </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p>
          <a:p>
            <a:pPr algn="ctr"/>
            <a:endParaRPr lang="ru-RU" sz="1400" b="1" i="1" dirty="0" smtClean="0">
              <a:latin typeface="Times New Roman" pitchFamily="18" charset="0"/>
              <a:cs typeface="Times New Roman" pitchFamily="18" charset="0"/>
            </a:endParaRPr>
          </a:p>
          <a:p>
            <a:pPr algn="ctr"/>
            <a:r>
              <a:rPr lang="ru-RU" sz="1400" b="1" i="1" dirty="0" smtClean="0">
                <a:latin typeface="Times New Roman" pitchFamily="18" charset="0"/>
                <a:cs typeface="Times New Roman" pitchFamily="18" charset="0"/>
              </a:rPr>
              <a:t>Решение</a:t>
            </a:r>
          </a:p>
          <a:p>
            <a:pPr algn="just"/>
            <a:r>
              <a:rPr lang="ru-RU" sz="1400" b="1" u="sng" dirty="0" smtClean="0">
                <a:latin typeface="Times New Roman" pitchFamily="18" charset="0"/>
                <a:cs typeface="Times New Roman" pitchFamily="18" charset="0"/>
              </a:rPr>
              <a:t>применяем п. 1 ст. 279 НК РФ</a:t>
            </a:r>
          </a:p>
          <a:p>
            <a:pPr algn="ctr"/>
            <a:r>
              <a:rPr lang="ru-RU" sz="1400" u="sng" dirty="0" smtClean="0">
                <a:solidFill>
                  <a:srgbClr val="FF0000"/>
                </a:solidFill>
                <a:latin typeface="Times New Roman" pitchFamily="18" charset="0"/>
                <a:cs typeface="Times New Roman" pitchFamily="18" charset="0"/>
              </a:rPr>
              <a:t>Уступка права требования до наступления срока платежа по договору</a:t>
            </a:r>
          </a:p>
          <a:p>
            <a:pPr algn="just"/>
            <a:r>
              <a:rPr lang="ru-RU" sz="1400" dirty="0" smtClean="0">
                <a:latin typeface="Times New Roman" pitchFamily="18" charset="0"/>
                <a:cs typeface="Times New Roman" pitchFamily="18" charset="0"/>
              </a:rPr>
              <a:t>Ставка рефинансирования ЦБ РФ составляет 8,25%. Применяем ст. 269 НК РФ для расчета размера убытка.</a:t>
            </a:r>
          </a:p>
          <a:p>
            <a:pPr algn="just"/>
            <a:r>
              <a:rPr lang="ru-RU" sz="1400" dirty="0" smtClean="0">
                <a:latin typeface="Times New Roman" pitchFamily="18" charset="0"/>
                <a:cs typeface="Times New Roman" pitchFamily="18" charset="0"/>
              </a:rPr>
              <a:t>1400 </a:t>
            </a:r>
            <a:r>
              <a:rPr lang="ru-RU" sz="1400" dirty="0" err="1" smtClean="0">
                <a:latin typeface="Times New Roman" pitchFamily="18" charset="0"/>
                <a:cs typeface="Times New Roman" pitchFamily="18" charset="0"/>
              </a:rPr>
              <a:t>х</a:t>
            </a:r>
            <a:r>
              <a:rPr lang="ru-RU" sz="1400" dirty="0" smtClean="0">
                <a:latin typeface="Times New Roman" pitchFamily="18" charset="0"/>
                <a:cs typeface="Times New Roman" pitchFamily="18" charset="0"/>
              </a:rPr>
              <a:t> 1,1 </a:t>
            </a:r>
            <a:r>
              <a:rPr lang="ru-RU" sz="1400" dirty="0" err="1" smtClean="0">
                <a:latin typeface="Times New Roman" pitchFamily="18" charset="0"/>
                <a:cs typeface="Times New Roman" pitchFamily="18" charset="0"/>
              </a:rPr>
              <a:t>х</a:t>
            </a:r>
            <a:r>
              <a:rPr lang="ru-RU" sz="1400" dirty="0" smtClean="0">
                <a:latin typeface="Times New Roman" pitchFamily="18" charset="0"/>
                <a:cs typeface="Times New Roman" pitchFamily="18" charset="0"/>
              </a:rPr>
              <a:t> 0,0825 </a:t>
            </a:r>
            <a:r>
              <a:rPr lang="ru-RU" sz="1400" dirty="0" err="1" smtClean="0">
                <a:latin typeface="Times New Roman" pitchFamily="18" charset="0"/>
                <a:cs typeface="Times New Roman" pitchFamily="18" charset="0"/>
              </a:rPr>
              <a:t>х</a:t>
            </a:r>
            <a:r>
              <a:rPr lang="ru-RU" sz="1400" dirty="0" smtClean="0">
                <a:latin typeface="Times New Roman" pitchFamily="18" charset="0"/>
                <a:cs typeface="Times New Roman" pitchFamily="18" charset="0"/>
              </a:rPr>
              <a:t> 5 дней / 365 = 1,74 тыс. руб. - размер убытка от операции по уступке права требования для целей налогообложения не может превышать эту величину </a:t>
            </a:r>
          </a:p>
          <a:p>
            <a:pPr algn="just"/>
            <a:r>
              <a:rPr lang="ru-RU" sz="1400" dirty="0" smtClean="0">
                <a:latin typeface="Times New Roman" pitchFamily="18" charset="0"/>
                <a:cs typeface="Times New Roman" pitchFamily="18" charset="0"/>
              </a:rPr>
              <a:t>Убыток от уступки права требования: 1900 – 1400 = 500 тыс. руб. </a:t>
            </a:r>
          </a:p>
          <a:p>
            <a:pPr algn="just"/>
            <a:r>
              <a:rPr lang="ru-RU" sz="1400" dirty="0" smtClean="0">
                <a:latin typeface="Times New Roman" pitchFamily="18" charset="0"/>
                <a:cs typeface="Times New Roman" pitchFamily="18" charset="0"/>
              </a:rPr>
              <a:t>1740 руб. </a:t>
            </a:r>
            <a:r>
              <a:rPr lang="en-US" sz="1400" dirty="0" smtClean="0">
                <a:latin typeface="Times New Roman" pitchFamily="18" charset="0"/>
                <a:cs typeface="Times New Roman" pitchFamily="18" charset="0"/>
              </a:rPr>
              <a:t>&lt;</a:t>
            </a:r>
            <a:r>
              <a:rPr lang="ru-RU" sz="1400" dirty="0" smtClean="0">
                <a:latin typeface="Times New Roman" pitchFamily="18" charset="0"/>
                <a:cs typeface="Times New Roman" pitchFamily="18" charset="0"/>
              </a:rPr>
              <a:t> 500000 руб., следовательно, для целей налогообложения убыток может быть признан в размере 1740 руб. </a:t>
            </a:r>
          </a:p>
          <a:p>
            <a:pPr algn="just"/>
            <a:r>
              <a:rPr lang="ru-RU" sz="1400" b="1" u="sng" dirty="0" smtClean="0">
                <a:latin typeface="Times New Roman" pitchFamily="18" charset="0"/>
                <a:cs typeface="Times New Roman" pitchFamily="18" charset="0"/>
              </a:rPr>
              <a:t>применяем п. 2 ст. 279 НК РФ</a:t>
            </a:r>
          </a:p>
          <a:p>
            <a:pPr algn="ctr"/>
            <a:r>
              <a:rPr lang="ru-RU" sz="1400" u="sng" dirty="0" smtClean="0">
                <a:solidFill>
                  <a:srgbClr val="FF0000"/>
                </a:solidFill>
                <a:latin typeface="Times New Roman" pitchFamily="18" charset="0"/>
                <a:cs typeface="Times New Roman" pitchFamily="18" charset="0"/>
              </a:rPr>
              <a:t>Уступка права требования после наступления срока платежа по договору</a:t>
            </a:r>
          </a:p>
          <a:p>
            <a:pPr algn="just"/>
            <a:r>
              <a:rPr lang="ru-RU" sz="1400" dirty="0" smtClean="0">
                <a:latin typeface="Times New Roman" pitchFamily="18" charset="0"/>
                <a:cs typeface="Times New Roman" pitchFamily="18" charset="0"/>
              </a:rPr>
              <a:t>На дату уступки права требования относят на </a:t>
            </a:r>
            <a:r>
              <a:rPr lang="ru-RU" sz="1400" dirty="0" err="1" smtClean="0">
                <a:latin typeface="Times New Roman" pitchFamily="18" charset="0"/>
                <a:cs typeface="Times New Roman" pitchFamily="18" charset="0"/>
              </a:rPr>
              <a:t>внереализационные</a:t>
            </a:r>
            <a:r>
              <a:rPr lang="ru-RU" sz="1400" dirty="0" smtClean="0">
                <a:latin typeface="Times New Roman" pitchFamily="18" charset="0"/>
                <a:cs typeface="Times New Roman" pitchFamily="18" charset="0"/>
              </a:rPr>
              <a:t> расходы 50% убытка от сделки:</a:t>
            </a:r>
          </a:p>
          <a:p>
            <a:pPr algn="just"/>
            <a:r>
              <a:rPr lang="ru-RU" sz="1400" dirty="0" smtClean="0">
                <a:latin typeface="Times New Roman" pitchFamily="18" charset="0"/>
                <a:cs typeface="Times New Roman" pitchFamily="18" charset="0"/>
              </a:rPr>
              <a:t>на 15 ноября – 250 тыс. руб.</a:t>
            </a:r>
          </a:p>
          <a:p>
            <a:pPr algn="just"/>
            <a:r>
              <a:rPr lang="ru-RU" sz="1400" dirty="0" smtClean="0">
                <a:latin typeface="Times New Roman" pitchFamily="18" charset="0"/>
                <a:cs typeface="Times New Roman" pitchFamily="18" charset="0"/>
              </a:rPr>
              <a:t>Оставшиеся 50% убытка относятся на </a:t>
            </a:r>
            <a:r>
              <a:rPr lang="ru-RU" sz="1400" dirty="0" err="1" smtClean="0">
                <a:latin typeface="Times New Roman" pitchFamily="18" charset="0"/>
                <a:cs typeface="Times New Roman" pitchFamily="18" charset="0"/>
              </a:rPr>
              <a:t>внереализационные</a:t>
            </a:r>
            <a:r>
              <a:rPr lang="ru-RU" sz="1400" dirty="0" smtClean="0">
                <a:latin typeface="Times New Roman" pitchFamily="18" charset="0"/>
                <a:cs typeface="Times New Roman" pitchFamily="18" charset="0"/>
              </a:rPr>
              <a:t> расходы по истечение 45 дней с даты уступки права требования:</a:t>
            </a:r>
          </a:p>
          <a:p>
            <a:pPr algn="just"/>
            <a:r>
              <a:rPr lang="ru-RU" sz="1400" dirty="0" smtClean="0">
                <a:latin typeface="Times New Roman" pitchFamily="18" charset="0"/>
                <a:cs typeface="Times New Roman" pitchFamily="18" charset="0"/>
              </a:rPr>
              <a:t>на 01 января  - 250 тыс. руб. </a:t>
            </a:r>
            <a:endParaRPr lang="ru-RU" sz="1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71472" y="142852"/>
            <a:ext cx="8143932"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НАЛОГОВЫЕ ПОСЛЕДСТВИЯ ЛИКВИДАЦИИ ОБЪЕКТА ОСНОВНЫХ СРЕДСТВ </a:t>
            </a:r>
            <a:endParaRPr lang="ru-RU" sz="1600" b="1" cap="all" dirty="0">
              <a:latin typeface="Times New Roman" pitchFamily="18" charset="0"/>
              <a:cs typeface="Times New Roman" pitchFamily="18" charset="0"/>
            </a:endParaRPr>
          </a:p>
        </p:txBody>
      </p:sp>
      <p:sp>
        <p:nvSpPr>
          <p:cNvPr id="6" name="TextBox 5"/>
          <p:cNvSpPr txBox="1"/>
          <p:nvPr/>
        </p:nvSpPr>
        <p:spPr>
          <a:xfrm>
            <a:off x="428596" y="785794"/>
            <a:ext cx="8286808" cy="4770537"/>
          </a:xfrm>
          <a:prstGeom prst="rect">
            <a:avLst/>
          </a:prstGeom>
          <a:solidFill>
            <a:schemeClr val="bg1"/>
          </a:solidFill>
        </p:spPr>
        <p:txBody>
          <a:bodyPr wrap="square" rtlCol="0">
            <a:spAutoFit/>
          </a:bodyPr>
          <a:lstStyle/>
          <a:p>
            <a:pPr lvl="0" algn="ctr"/>
            <a:r>
              <a:rPr lang="ru-RU" sz="1600" b="1" i="1" dirty="0" smtClean="0">
                <a:latin typeface="Times New Roman" pitchFamily="18" charset="0"/>
                <a:cs typeface="Times New Roman" pitchFamily="18" charset="0"/>
              </a:rPr>
              <a:t>Ситуация 2.</a:t>
            </a:r>
            <a:r>
              <a:rPr lang="ru-RU" sz="1600" dirty="0" smtClean="0">
                <a:latin typeface="Times New Roman" pitchFamily="18" charset="0"/>
                <a:cs typeface="Times New Roman" pitchFamily="18" charset="0"/>
              </a:rPr>
              <a:t> Организация ликвидирует объект основных средств силами сторонней организации. Стоимость ликвидационных работ, которые выполняет сторонняя организация, составляет 4 млн. руб. (в т.ч. НДС). Срок полезного использования оборудования – 10 лет, на момент продажи – 5 лет. Первоначальная стоимость в налоговом учете – 10 млн. руб. Доля ликвидируемой части объекта – 0,8. Оцените налоговые последствия в данной ситуации для организации. </a:t>
            </a:r>
          </a:p>
          <a:p>
            <a:pPr lvl="0" algn="ctr"/>
            <a:endParaRPr lang="ru-RU" sz="1600" dirty="0" smtClean="0">
              <a:latin typeface="Times New Roman" pitchFamily="18" charset="0"/>
              <a:cs typeface="Times New Roman" pitchFamily="18" charset="0"/>
            </a:endParaRPr>
          </a:p>
          <a:p>
            <a:pPr lvl="0" algn="ctr"/>
            <a:r>
              <a:rPr lang="ru-RU" sz="1600" b="1" i="1" dirty="0" smtClean="0">
                <a:latin typeface="Times New Roman" pitchFamily="18" charset="0"/>
                <a:cs typeface="Times New Roman" pitchFamily="18" charset="0"/>
              </a:rPr>
              <a:t>Решение </a:t>
            </a:r>
          </a:p>
          <a:p>
            <a:pPr lvl="0" algn="ctr"/>
            <a:endParaRPr lang="ru-RU" sz="1600" b="1" i="1"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Расходы на ликвидацию без НДС = 4000000 руб. </a:t>
            </a:r>
            <a:r>
              <a:rPr lang="ru-RU" sz="1600" dirty="0" err="1" smtClean="0">
                <a:latin typeface="Times New Roman" pitchFamily="18" charset="0"/>
                <a:cs typeface="Times New Roman" pitchFamily="18" charset="0"/>
              </a:rPr>
              <a:t>х</a:t>
            </a:r>
            <a:r>
              <a:rPr lang="ru-RU" sz="1600" dirty="0" smtClean="0">
                <a:latin typeface="Times New Roman" pitchFamily="18" charset="0"/>
                <a:cs typeface="Times New Roman" pitchFamily="18" charset="0"/>
              </a:rPr>
              <a:t> 100/118 = 3389831 руб.</a:t>
            </a:r>
          </a:p>
          <a:p>
            <a:r>
              <a:rPr lang="ru-RU" sz="1600" dirty="0" smtClean="0">
                <a:latin typeface="Times New Roman" pitchFamily="18" charset="0"/>
                <a:cs typeface="Times New Roman" pitchFamily="18" charset="0"/>
              </a:rPr>
              <a:t>Остаточная стоимость на момент ликвидации = 10 000000/2 = 5 млн. руб.</a:t>
            </a:r>
          </a:p>
          <a:p>
            <a:r>
              <a:rPr lang="ru-RU" sz="1600" dirty="0" smtClean="0">
                <a:latin typeface="Times New Roman" pitchFamily="18" charset="0"/>
                <a:cs typeface="Times New Roman" pitchFamily="18" charset="0"/>
              </a:rPr>
              <a:t>Доля остаточной стоимости ликвидируемой части = 0,8 </a:t>
            </a:r>
            <a:r>
              <a:rPr lang="ru-RU" sz="1600" dirty="0" err="1" smtClean="0">
                <a:latin typeface="Times New Roman" pitchFamily="18" charset="0"/>
                <a:cs typeface="Times New Roman" pitchFamily="18" charset="0"/>
              </a:rPr>
              <a:t>х</a:t>
            </a:r>
            <a:r>
              <a:rPr lang="ru-RU" sz="1600" dirty="0" smtClean="0">
                <a:latin typeface="Times New Roman" pitchFamily="18" charset="0"/>
                <a:cs typeface="Times New Roman" pitchFamily="18" charset="0"/>
              </a:rPr>
              <a:t> 5000000 = 4000000 руб.</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Налоговую базу по налогу на прибыль уменьшают расходы на ликвидацию и амортизация (</a:t>
            </a:r>
            <a:r>
              <a:rPr lang="ru-RU" sz="1600" b="1" u="sng" dirty="0" smtClean="0">
                <a:latin typeface="Times New Roman" pitchFamily="18" charset="0"/>
                <a:cs typeface="Times New Roman" pitchFamily="18" charset="0"/>
              </a:rPr>
              <a:t>ст. 265 </a:t>
            </a:r>
            <a:r>
              <a:rPr lang="ru-RU" sz="1600" b="1" u="sng" dirty="0" err="1" smtClean="0">
                <a:latin typeface="Times New Roman" pitchFamily="18" charset="0"/>
                <a:cs typeface="Times New Roman" pitchFamily="18" charset="0"/>
              </a:rPr>
              <a:t>пп</a:t>
            </a:r>
            <a:r>
              <a:rPr lang="ru-RU" sz="1600" b="1" u="sng" dirty="0" smtClean="0">
                <a:latin typeface="Times New Roman" pitchFamily="18" charset="0"/>
                <a:cs typeface="Times New Roman" pitchFamily="18" charset="0"/>
              </a:rPr>
              <a:t>. 8 п. 1</a:t>
            </a:r>
            <a:r>
              <a:rPr lang="ru-RU" sz="1600" dirty="0" smtClean="0">
                <a:latin typeface="Times New Roman" pitchFamily="18" charset="0"/>
                <a:cs typeface="Times New Roman" pitchFamily="18" charset="0"/>
              </a:rPr>
              <a:t> – расходы на ликвидацию – </a:t>
            </a:r>
            <a:r>
              <a:rPr lang="ru-RU" sz="1600" dirty="0" err="1" smtClean="0">
                <a:latin typeface="Times New Roman" pitchFamily="18" charset="0"/>
                <a:cs typeface="Times New Roman" pitchFamily="18" charset="0"/>
              </a:rPr>
              <a:t>недоначисленная</a:t>
            </a:r>
            <a:r>
              <a:rPr lang="ru-RU" sz="1600" dirty="0" smtClean="0">
                <a:latin typeface="Times New Roman" pitchFamily="18" charset="0"/>
                <a:cs typeface="Times New Roman" pitchFamily="18" charset="0"/>
              </a:rPr>
              <a:t> амортизация): 3389831+4000000 = 7389831 руб. </a:t>
            </a:r>
          </a:p>
          <a:p>
            <a:endParaRPr lang="ru-RU" sz="1600" dirty="0" smtClean="0">
              <a:latin typeface="Times New Roman" pitchFamily="18" charset="0"/>
              <a:cs typeface="Times New Roman" pitchFamily="18" charset="0"/>
            </a:endParaRPr>
          </a:p>
          <a:p>
            <a:pPr algn="ctr"/>
            <a:r>
              <a:rPr lang="ru-RU" sz="1600" i="1" dirty="0" smtClean="0">
                <a:latin typeface="Times New Roman" pitchFamily="18" charset="0"/>
                <a:cs typeface="Times New Roman" pitchFamily="18" charset="0"/>
              </a:rPr>
              <a:t>Этот подход используется для основных средств, амортизация по которым начисляется линейным методом. </a:t>
            </a:r>
            <a:endParaRPr lang="ru-RU" sz="1600" i="1"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143932"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НАЛОГОВЫЕ ПОСЛЕДСТВИЯ РЕАЛИЗАЦИИ ОБЪЕКТА ОСНОВНЫХ СРЕДСТВ до истечения срока полезного использования </a:t>
            </a:r>
            <a:endParaRPr lang="ru-RU" sz="1600" b="1" cap="all" dirty="0">
              <a:latin typeface="Times New Roman" pitchFamily="18" charset="0"/>
              <a:cs typeface="Times New Roman" pitchFamily="18" charset="0"/>
            </a:endParaRPr>
          </a:p>
        </p:txBody>
      </p:sp>
      <p:sp>
        <p:nvSpPr>
          <p:cNvPr id="5" name="TextBox 4"/>
          <p:cNvSpPr txBox="1"/>
          <p:nvPr/>
        </p:nvSpPr>
        <p:spPr>
          <a:xfrm>
            <a:off x="428596" y="785794"/>
            <a:ext cx="8286808" cy="4524315"/>
          </a:xfrm>
          <a:prstGeom prst="rect">
            <a:avLst/>
          </a:prstGeom>
          <a:solidFill>
            <a:schemeClr val="bg1"/>
          </a:solidFill>
        </p:spPr>
        <p:txBody>
          <a:bodyPr wrap="square" rtlCol="0">
            <a:spAutoFit/>
          </a:bodyPr>
          <a:lstStyle/>
          <a:p>
            <a:pPr lvl="0" algn="ctr"/>
            <a:r>
              <a:rPr lang="ru-RU" sz="1600" b="1" i="1" dirty="0" smtClean="0">
                <a:latin typeface="Times New Roman" pitchFamily="18" charset="0"/>
                <a:cs typeface="Times New Roman" pitchFamily="18" charset="0"/>
              </a:rPr>
              <a:t>Ситуация 3.</a:t>
            </a:r>
            <a:r>
              <a:rPr lang="ru-RU" sz="1600" dirty="0" smtClean="0">
                <a:latin typeface="Times New Roman" pitchFamily="18" charset="0"/>
                <a:cs typeface="Times New Roman" pitchFamily="18" charset="0"/>
              </a:rPr>
              <a:t> Организация реализует объект основных средств после 5 лет использования. Срок полезного использования оборудования – 10 лет. Первоначальная стоимость в налоговом учете – 10 млн. руб. Выручка от реализации объекта – 3 млн. руб. Оцените налоговые последствия в данной ситуации для организации. </a:t>
            </a:r>
          </a:p>
          <a:p>
            <a:pPr lvl="0" algn="ctr"/>
            <a:endParaRPr lang="ru-RU" sz="1600" dirty="0" smtClean="0">
              <a:latin typeface="Times New Roman" pitchFamily="18" charset="0"/>
              <a:cs typeface="Times New Roman" pitchFamily="18" charset="0"/>
            </a:endParaRPr>
          </a:p>
          <a:p>
            <a:pPr lvl="0" algn="ctr"/>
            <a:r>
              <a:rPr lang="ru-RU" sz="1600" b="1" i="1" dirty="0" smtClean="0">
                <a:latin typeface="Times New Roman" pitchFamily="18" charset="0"/>
                <a:cs typeface="Times New Roman" pitchFamily="18" charset="0"/>
              </a:rPr>
              <a:t>Решение </a:t>
            </a:r>
          </a:p>
          <a:p>
            <a:pPr lvl="0" algn="ctr"/>
            <a:endParaRPr lang="ru-RU" sz="1600" b="1" i="1" dirty="0" smtClean="0">
              <a:latin typeface="Times New Roman" pitchFamily="18" charset="0"/>
              <a:cs typeface="Times New Roman" pitchFamily="18" charset="0"/>
            </a:endParaRPr>
          </a:p>
          <a:p>
            <a:pPr indent="180000" algn="just"/>
            <a:r>
              <a:rPr lang="ru-RU" sz="1600" dirty="0" smtClean="0">
                <a:latin typeface="Times New Roman" pitchFamily="18" charset="0"/>
                <a:cs typeface="Times New Roman" pitchFamily="18" charset="0"/>
              </a:rPr>
              <a:t>Остаточная стоимость на момент ликвидации = 10 000000/2 = 5 млн. руб.</a:t>
            </a:r>
          </a:p>
          <a:p>
            <a:pPr indent="180000" algn="just"/>
            <a:r>
              <a:rPr lang="ru-RU" sz="1600" dirty="0" smtClean="0">
                <a:latin typeface="Times New Roman" pitchFamily="18" charset="0"/>
                <a:cs typeface="Times New Roman" pitchFamily="18" charset="0"/>
              </a:rPr>
              <a:t>Согласно </a:t>
            </a:r>
            <a:r>
              <a:rPr lang="ru-RU" sz="1600" b="1" u="sng" dirty="0" err="1" smtClean="0">
                <a:latin typeface="Times New Roman" pitchFamily="18" charset="0"/>
                <a:cs typeface="Times New Roman" pitchFamily="18" charset="0"/>
              </a:rPr>
              <a:t>пп</a:t>
            </a:r>
            <a:r>
              <a:rPr lang="ru-RU" sz="1600" b="1" u="sng" dirty="0" smtClean="0">
                <a:latin typeface="Times New Roman" pitchFamily="18" charset="0"/>
                <a:cs typeface="Times New Roman" pitchFamily="18" charset="0"/>
              </a:rPr>
              <a:t>. 1 п. 1 ст. 268 НК РФ</a:t>
            </a:r>
            <a:r>
              <a:rPr lang="ru-RU" sz="1600" dirty="0" smtClean="0">
                <a:latin typeface="Times New Roman" pitchFamily="18" charset="0"/>
                <a:cs typeface="Times New Roman" pitchFamily="18" charset="0"/>
              </a:rPr>
              <a:t>, организация вправе уменьшить доходы от реализации на остаточную стоимость имущества. </a:t>
            </a:r>
          </a:p>
          <a:p>
            <a:pPr indent="180000" algn="just"/>
            <a:r>
              <a:rPr lang="ru-RU" sz="1600" dirty="0" smtClean="0">
                <a:latin typeface="Times New Roman" pitchFamily="18" charset="0"/>
                <a:cs typeface="Times New Roman" pitchFamily="18" charset="0"/>
              </a:rPr>
              <a:t>Согласно </a:t>
            </a:r>
            <a:r>
              <a:rPr lang="ru-RU" sz="1600" b="1" u="sng" dirty="0" smtClean="0">
                <a:latin typeface="Times New Roman" pitchFamily="18" charset="0"/>
                <a:cs typeface="Times New Roman" pitchFamily="18" charset="0"/>
              </a:rPr>
              <a:t>п. 3 ст. 268 НК РФ</a:t>
            </a:r>
            <a:r>
              <a:rPr lang="ru-RU" sz="1600" dirty="0" smtClean="0">
                <a:latin typeface="Times New Roman" pitchFamily="18" charset="0"/>
                <a:cs typeface="Times New Roman" pitchFamily="18" charset="0"/>
              </a:rPr>
              <a:t>, разница между остаточной стоимостью и выручкой от реализации признается убытком, учитываемом в целях налогообложения в следующем порядке. Полученный убыток включается в состав прочих расходов налогоплательщика равными долями в течение срока, определяемого как разница между сроком полезного использования этого имущества и фактическим сроком его эксплуатации до момента реализации. </a:t>
            </a:r>
          </a:p>
          <a:p>
            <a:pPr indent="180000" algn="just"/>
            <a:r>
              <a:rPr lang="ru-RU" sz="1600" dirty="0" smtClean="0">
                <a:latin typeface="Times New Roman" pitchFamily="18" charset="0"/>
                <a:cs typeface="Times New Roman" pitchFamily="18" charset="0"/>
              </a:rPr>
              <a:t>Убыток общий: 5000000 – 3000000 = 2000000 руб. </a:t>
            </a:r>
          </a:p>
          <a:p>
            <a:pPr indent="180000" algn="just"/>
            <a:r>
              <a:rPr lang="ru-RU" sz="1600" dirty="0" smtClean="0">
                <a:latin typeface="Times New Roman" pitchFamily="18" charset="0"/>
                <a:cs typeface="Times New Roman" pitchFamily="18" charset="0"/>
              </a:rPr>
              <a:t>Ежегодно в состав прочих расходов следует включать сумму: 2000000/5 = 400000 руб.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143932" cy="584775"/>
          </a:xfrm>
          <a:prstGeom prst="rect">
            <a:avLst/>
          </a:prstGeom>
          <a:noFill/>
          <a:ln w="9525">
            <a:noFill/>
            <a:miter lim="800000"/>
            <a:headEnd/>
            <a:tailEnd/>
          </a:ln>
        </p:spPr>
        <p:txBody>
          <a:bodyPr wrap="square">
            <a:spAutoFit/>
          </a:bodyPr>
          <a:lstStyle/>
          <a:p>
            <a:pPr algn="ctr"/>
            <a:r>
              <a:rPr lang="ru-RU" sz="1600" b="1" dirty="0" err="1" smtClean="0">
                <a:latin typeface="Times New Roman" pitchFamily="18" charset="0"/>
                <a:cs typeface="Times New Roman" pitchFamily="18" charset="0"/>
              </a:rPr>
              <a:t>НА</a:t>
            </a:r>
            <a:r>
              <a:rPr lang="ru-RU" sz="1600" b="1" cap="all" dirty="0" err="1" smtClean="0">
                <a:latin typeface="Times New Roman" pitchFamily="18" charset="0"/>
                <a:cs typeface="Times New Roman" pitchFamily="18" charset="0"/>
              </a:rPr>
              <a:t>логовый</a:t>
            </a:r>
            <a:r>
              <a:rPr lang="ru-RU" sz="1600" b="1" cap="all" dirty="0" smtClean="0">
                <a:latin typeface="Times New Roman" pitchFamily="18" charset="0"/>
                <a:cs typeface="Times New Roman" pitchFamily="18" charset="0"/>
              </a:rPr>
              <a:t> учет расходов организации на формирование различных резервов</a:t>
            </a:r>
            <a:endParaRPr lang="ru-RU" sz="1600" b="1" cap="all" dirty="0">
              <a:latin typeface="Times New Roman" pitchFamily="18" charset="0"/>
              <a:cs typeface="Times New Roman" pitchFamily="18" charset="0"/>
            </a:endParaRPr>
          </a:p>
        </p:txBody>
      </p:sp>
      <p:sp>
        <p:nvSpPr>
          <p:cNvPr id="3" name="TextBox 2"/>
          <p:cNvSpPr txBox="1"/>
          <p:nvPr/>
        </p:nvSpPr>
        <p:spPr>
          <a:xfrm>
            <a:off x="428596" y="785794"/>
            <a:ext cx="8286808" cy="584775"/>
          </a:xfrm>
          <a:prstGeom prst="rect">
            <a:avLst/>
          </a:prstGeom>
          <a:solidFill>
            <a:schemeClr val="bg1"/>
          </a:solidFill>
        </p:spPr>
        <p:txBody>
          <a:bodyPr wrap="square" rtlCol="0">
            <a:spAutoFit/>
          </a:bodyPr>
          <a:lstStyle/>
          <a:p>
            <a:pPr lvl="0" algn="ctr"/>
            <a:r>
              <a:rPr lang="ru-RU" sz="1600" b="1" u="sng" cap="all" dirty="0" smtClean="0">
                <a:solidFill>
                  <a:srgbClr val="FF0000"/>
                </a:solidFill>
                <a:latin typeface="Times New Roman" pitchFamily="18" charset="0"/>
                <a:cs typeface="Times New Roman" pitchFamily="18" charset="0"/>
              </a:rPr>
              <a:t>Резервы, расходы по формированию и использованию которых учитываются в целях налогообложения </a:t>
            </a:r>
            <a:endParaRPr lang="ru-RU" sz="1600" dirty="0" smtClean="0">
              <a:latin typeface="Times New Roman" pitchFamily="18" charset="0"/>
              <a:cs typeface="Times New Roman" pitchFamily="18" charset="0"/>
            </a:endParaRPr>
          </a:p>
        </p:txBody>
      </p:sp>
      <p:sp>
        <p:nvSpPr>
          <p:cNvPr id="6" name="TextBox 5"/>
          <p:cNvSpPr txBox="1"/>
          <p:nvPr/>
        </p:nvSpPr>
        <p:spPr>
          <a:xfrm>
            <a:off x="1571604" y="1714488"/>
            <a:ext cx="4929222" cy="338554"/>
          </a:xfrm>
          <a:prstGeom prst="rect">
            <a:avLst/>
          </a:prstGeom>
          <a:solidFill>
            <a:schemeClr val="bg1"/>
          </a:solidFill>
          <a:ln w="12700">
            <a:solidFill>
              <a:schemeClr val="tx1"/>
            </a:solidFill>
          </a:ln>
        </p:spPr>
        <p:txBody>
          <a:bodyPr wrap="square" rtlCol="0">
            <a:spAutoFit/>
          </a:bodyPr>
          <a:lstStyle/>
          <a:p>
            <a:pPr lvl="0" algn="ctr"/>
            <a:r>
              <a:rPr lang="ru-RU" sz="1600" b="1" dirty="0" smtClean="0">
                <a:latin typeface="Times New Roman" pitchFamily="18" charset="0"/>
                <a:cs typeface="Times New Roman" pitchFamily="18" charset="0"/>
              </a:rPr>
              <a:t>Резервы по сомнительным долгам (ст. 266 НК РФ)</a:t>
            </a:r>
          </a:p>
        </p:txBody>
      </p:sp>
      <p:sp>
        <p:nvSpPr>
          <p:cNvPr id="7" name="TextBox 6"/>
          <p:cNvSpPr txBox="1"/>
          <p:nvPr/>
        </p:nvSpPr>
        <p:spPr>
          <a:xfrm>
            <a:off x="1571604" y="2214554"/>
            <a:ext cx="6429420" cy="584775"/>
          </a:xfrm>
          <a:prstGeom prst="rect">
            <a:avLst/>
          </a:prstGeom>
          <a:solidFill>
            <a:schemeClr val="bg1"/>
          </a:solidFill>
          <a:ln w="12700">
            <a:solidFill>
              <a:schemeClr val="tx1"/>
            </a:solidFill>
          </a:ln>
        </p:spPr>
        <p:txBody>
          <a:bodyPr wrap="square" rtlCol="0">
            <a:spAutoFit/>
          </a:bodyPr>
          <a:lstStyle/>
          <a:p>
            <a:pPr lvl="0" algn="ctr"/>
            <a:r>
              <a:rPr lang="ru-RU" sz="1600" b="1" dirty="0" smtClean="0">
                <a:latin typeface="Times New Roman" pitchFamily="18" charset="0"/>
                <a:cs typeface="Times New Roman" pitchFamily="18" charset="0"/>
              </a:rPr>
              <a:t>Резервы по гарантийному ремонту и гарантийному обслуживанию (ст. 267 НК РФ) </a:t>
            </a:r>
          </a:p>
        </p:txBody>
      </p:sp>
      <p:sp>
        <p:nvSpPr>
          <p:cNvPr id="9" name="TextBox 8"/>
          <p:cNvSpPr txBox="1"/>
          <p:nvPr/>
        </p:nvSpPr>
        <p:spPr>
          <a:xfrm>
            <a:off x="1571604" y="2928934"/>
            <a:ext cx="6429420" cy="584775"/>
          </a:xfrm>
          <a:prstGeom prst="rect">
            <a:avLst/>
          </a:prstGeom>
          <a:solidFill>
            <a:schemeClr val="bg1"/>
          </a:solid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Резервы предстоящих расходов, направляемых на цели, обеспечивающие социальную защиту инвалидов (ст. 267.1 НК РФ) </a:t>
            </a:r>
          </a:p>
        </p:txBody>
      </p:sp>
      <p:sp>
        <p:nvSpPr>
          <p:cNvPr id="11" name="TextBox 10"/>
          <p:cNvSpPr txBox="1"/>
          <p:nvPr/>
        </p:nvSpPr>
        <p:spPr>
          <a:xfrm>
            <a:off x="1571604" y="3643314"/>
            <a:ext cx="6429420" cy="584775"/>
          </a:xfrm>
          <a:prstGeom prst="rect">
            <a:avLst/>
          </a:prstGeom>
          <a:solidFill>
            <a:schemeClr val="bg1"/>
          </a:solid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Резервы предстоящих расходов на научные исследования и (или) опытно-конструкторские разработки (ст. 267.2 НК РФ) </a:t>
            </a:r>
          </a:p>
        </p:txBody>
      </p:sp>
      <p:sp>
        <p:nvSpPr>
          <p:cNvPr id="12" name="TextBox 11"/>
          <p:cNvSpPr txBox="1"/>
          <p:nvPr/>
        </p:nvSpPr>
        <p:spPr>
          <a:xfrm>
            <a:off x="1571572" y="4357694"/>
            <a:ext cx="5857948" cy="584775"/>
          </a:xfrm>
          <a:prstGeom prst="rect">
            <a:avLst/>
          </a:prstGeom>
          <a:solidFill>
            <a:schemeClr val="bg1"/>
          </a:solidFill>
          <a:ln w="12700">
            <a:solidFill>
              <a:schemeClr val="tx1"/>
            </a:solidFill>
          </a:ln>
        </p:spPr>
        <p:txBody>
          <a:bodyPr wrap="square" rtlCol="0">
            <a:spAutoFit/>
          </a:bodyPr>
          <a:lstStyle/>
          <a:p>
            <a:pPr algn="ctr"/>
            <a:r>
              <a:rPr lang="ru-RU" sz="1600" b="1" dirty="0" smtClean="0">
                <a:latin typeface="Times New Roman" pitchFamily="18" charset="0"/>
                <a:cs typeface="Times New Roman" pitchFamily="18" charset="0"/>
              </a:rPr>
              <a:t>Резервы предстоящих расходов некоммерческих организаций (ст. 267.3 НК РФ)</a:t>
            </a:r>
          </a:p>
        </p:txBody>
      </p:sp>
      <p:sp>
        <p:nvSpPr>
          <p:cNvPr id="13" name="Левая фигурная скобка 12"/>
          <p:cNvSpPr/>
          <p:nvPr/>
        </p:nvSpPr>
        <p:spPr>
          <a:xfrm>
            <a:off x="785786" y="1857364"/>
            <a:ext cx="642942" cy="285752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TextBox 13"/>
          <p:cNvSpPr txBox="1"/>
          <p:nvPr/>
        </p:nvSpPr>
        <p:spPr>
          <a:xfrm>
            <a:off x="928662" y="5143512"/>
            <a:ext cx="7358114" cy="584775"/>
          </a:xfrm>
          <a:prstGeom prst="rect">
            <a:avLst/>
          </a:prstGeom>
          <a:solidFill>
            <a:schemeClr val="bg1"/>
          </a:solidFill>
          <a:ln w="12700">
            <a:solidFill>
              <a:schemeClr val="tx1"/>
            </a:solidFill>
          </a:ln>
        </p:spPr>
        <p:txBody>
          <a:bodyPr wrap="square" rtlCol="0">
            <a:spAutoFit/>
          </a:bodyPr>
          <a:lstStyle/>
          <a:p>
            <a:pPr lvl="0" algn="ctr"/>
            <a:r>
              <a:rPr lang="ru-RU" sz="1600" b="1" dirty="0" smtClean="0">
                <a:solidFill>
                  <a:schemeClr val="accent4"/>
                </a:solidFill>
                <a:latin typeface="Times New Roman" pitchFamily="18" charset="0"/>
                <a:cs typeface="Times New Roman" pitchFamily="18" charset="0"/>
              </a:rPr>
              <a:t>ст. 324, 324.1 НК РФ (налоговый учет расходов на ремонт основных средств, формирования резерва предстоящих расходов на оплату отпусков)</a:t>
            </a:r>
            <a:endParaRPr lang="ru-RU" sz="1600" b="1" dirty="0" smtClean="0">
              <a:solidFill>
                <a:srgbClr val="FF0000"/>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143932"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ФИНАНСИРОВАНИЕ расходов организации на РЕМОНТ ОСНОВНЫХ СРЕДСТВ ЗА СЧЕТ резервов</a:t>
            </a:r>
            <a:endParaRPr lang="ru-RU" sz="1600" b="1" cap="all" dirty="0">
              <a:latin typeface="Times New Roman" pitchFamily="18" charset="0"/>
              <a:cs typeface="Times New Roman" pitchFamily="18" charset="0"/>
            </a:endParaRPr>
          </a:p>
        </p:txBody>
      </p:sp>
      <p:sp>
        <p:nvSpPr>
          <p:cNvPr id="5" name="TextBox 4"/>
          <p:cNvSpPr txBox="1"/>
          <p:nvPr/>
        </p:nvSpPr>
        <p:spPr>
          <a:xfrm>
            <a:off x="357158" y="785794"/>
            <a:ext cx="8286808" cy="5632311"/>
          </a:xfrm>
          <a:prstGeom prst="rect">
            <a:avLst/>
          </a:prstGeom>
          <a:solidFill>
            <a:schemeClr val="bg1"/>
          </a:solidFill>
        </p:spPr>
        <p:txBody>
          <a:bodyPr wrap="square" rtlCol="0">
            <a:spAutoFit/>
          </a:bodyPr>
          <a:lstStyle/>
          <a:p>
            <a:pPr lvl="0" algn="ctr"/>
            <a:r>
              <a:rPr lang="ru-RU" sz="1500" b="1" i="1" dirty="0" smtClean="0">
                <a:latin typeface="Times New Roman" pitchFamily="18" charset="0"/>
                <a:cs typeface="Times New Roman" pitchFamily="18" charset="0"/>
              </a:rPr>
              <a:t>Ситуация 5</a:t>
            </a:r>
            <a:r>
              <a:rPr lang="ru-RU" sz="1500" dirty="0" smtClean="0">
                <a:latin typeface="Times New Roman" pitchFamily="18" charset="0"/>
                <a:cs typeface="Times New Roman" pitchFamily="18" charset="0"/>
              </a:rPr>
              <a:t>. Организация планирует формирование резервов на осуществление капитального ремонта основных средств, включая особо сложный и дорогой вид капитального ремонта на 2013 год. Известно, что в предыдущие три года (2010-2012 гг.) фактические затраты на ремонт составили 990 тыс. руб. Стоимость особо сложного ремонта за три планируемых года, начиная с 2013 г., составит 210 тыс. руб.  В течение 2013 г. фактические расходы на все виды ремонта составили 510 тыс. руб.  Определим сумму резерва на ремонт в 2013 г. и расходы, учитываемые при расчете налоговой базы по налогу на прибыль. </a:t>
            </a:r>
          </a:p>
          <a:p>
            <a:pPr lvl="0" algn="ctr"/>
            <a:r>
              <a:rPr lang="ru-RU" sz="1500" dirty="0" smtClean="0">
                <a:latin typeface="Times New Roman" pitchFamily="18" charset="0"/>
                <a:cs typeface="Times New Roman" pitchFamily="18" charset="0"/>
              </a:rPr>
              <a:t>   </a:t>
            </a:r>
          </a:p>
          <a:p>
            <a:pPr lvl="0" algn="ctr"/>
            <a:r>
              <a:rPr lang="ru-RU" sz="1500" b="1" i="1" dirty="0" smtClean="0">
                <a:latin typeface="Times New Roman" pitchFamily="18" charset="0"/>
                <a:cs typeface="Times New Roman" pitchFamily="18" charset="0"/>
              </a:rPr>
              <a:t>Решение </a:t>
            </a:r>
          </a:p>
          <a:p>
            <a:pPr lvl="0" algn="just"/>
            <a:r>
              <a:rPr lang="ru-RU" sz="1500" b="1" dirty="0" smtClean="0">
                <a:latin typeface="Times New Roman" pitchFamily="18" charset="0"/>
                <a:cs typeface="Times New Roman" pitchFamily="18" charset="0"/>
              </a:rPr>
              <a:t>Применяем ст. 260 и 324 НК РФ. </a:t>
            </a:r>
          </a:p>
          <a:p>
            <a:pPr lvl="0" indent="180000" algn="just"/>
            <a:r>
              <a:rPr lang="ru-RU" sz="1500" dirty="0" smtClean="0">
                <a:latin typeface="Times New Roman" pitchFamily="18" charset="0"/>
                <a:cs typeface="Times New Roman" pitchFamily="18" charset="0"/>
              </a:rPr>
              <a:t>Норматив отчислений в резерв определяется налогоплательщиком самостоятельно и отражается в учетной политике в целях налогообложения (п. 2 ст. 324 НК РФ). </a:t>
            </a:r>
          </a:p>
          <a:p>
            <a:pPr lvl="0" indent="180000" algn="just"/>
            <a:r>
              <a:rPr lang="ru-RU" sz="1500" dirty="0" smtClean="0">
                <a:latin typeface="Times New Roman" pitchFamily="18" charset="0"/>
                <a:cs typeface="Times New Roman" pitchFamily="18" charset="0"/>
              </a:rPr>
              <a:t>Норматив по капитальному ремонту = 990 /3 = 330 тыс. руб. в год </a:t>
            </a:r>
          </a:p>
          <a:p>
            <a:pPr lvl="0" indent="180000" algn="just"/>
            <a:r>
              <a:rPr lang="ru-RU" sz="1500" dirty="0" smtClean="0">
                <a:latin typeface="Times New Roman" pitchFamily="18" charset="0"/>
                <a:cs typeface="Times New Roman" pitchFamily="18" charset="0"/>
              </a:rPr>
              <a:t>Ежегодные суммы резерва по особо сложному ремонту = 210/3 = 70 тыс. руб. (однако, согласно ст. 324 НК РФ, предельный размер отчислений в резерв предстоящих расходов на ремонт может быть увеличен на сумму отчислений на финансирование указанного ремонта, приходящегося на соответствующий налоговый период в соответствии с графиком проведения указанных видов ремонта при условии, что в предыдущих налоговых периодах указанные либо аналогичные ремонты не осуществлялись).</a:t>
            </a:r>
          </a:p>
          <a:p>
            <a:pPr lvl="0" indent="180000" algn="just"/>
            <a:endParaRPr lang="ru-RU" sz="1500" dirty="0" smtClean="0">
              <a:latin typeface="Times New Roman" pitchFamily="18" charset="0"/>
              <a:cs typeface="Times New Roman" pitchFamily="18" charset="0"/>
            </a:endParaRPr>
          </a:p>
          <a:p>
            <a:pPr lvl="0" indent="180000" algn="ctr"/>
            <a:r>
              <a:rPr lang="ru-RU" sz="1500" dirty="0" smtClean="0">
                <a:latin typeface="Times New Roman" pitchFamily="18" charset="0"/>
                <a:cs typeface="Times New Roman" pitchFamily="18" charset="0"/>
              </a:rPr>
              <a:t>Резерв за 2014 год = 330 + 70 = 400 тыс. руб. </a:t>
            </a:r>
          </a:p>
          <a:p>
            <a:pPr lvl="0" indent="180000"/>
            <a:r>
              <a:rPr lang="ru-RU" sz="1500" dirty="0" smtClean="0">
                <a:latin typeface="Times New Roman" pitchFamily="18" charset="0"/>
                <a:cs typeface="Times New Roman" pitchFamily="18" charset="0"/>
              </a:rPr>
              <a:t>Поскольку фактические расходы на все виды ремонта превысили величину резерва (510 </a:t>
            </a:r>
            <a:r>
              <a:rPr lang="en-US" sz="1500" dirty="0" smtClean="0">
                <a:latin typeface="Times New Roman" pitchFamily="18" charset="0"/>
                <a:cs typeface="Times New Roman" pitchFamily="18" charset="0"/>
              </a:rPr>
              <a:t>&gt; 400</a:t>
            </a:r>
            <a:r>
              <a:rPr lang="ru-RU" sz="1500" dirty="0" smtClean="0">
                <a:latin typeface="Times New Roman" pitchFamily="18" charset="0"/>
                <a:cs typeface="Times New Roman" pitchFamily="18" charset="0"/>
              </a:rPr>
              <a:t> тыс. руб.</a:t>
            </a:r>
            <a:r>
              <a:rPr lang="en-US" sz="1500" dirty="0" smtClean="0">
                <a:latin typeface="Times New Roman" pitchFamily="18" charset="0"/>
                <a:cs typeface="Times New Roman" pitchFamily="18" charset="0"/>
              </a:rPr>
              <a:t>),</a:t>
            </a:r>
            <a:r>
              <a:rPr lang="ru-RU" sz="1500" dirty="0" smtClean="0">
                <a:latin typeface="Times New Roman" pitchFamily="18" charset="0"/>
                <a:cs typeface="Times New Roman" pitchFamily="18" charset="0"/>
              </a:rPr>
              <a:t> за счет резерва списываем только 400 тыс. руб. Остальные 110 тыс. руб. (510 – 400 тыс. руб.) в конце года 31 декабря 2013 года включаем в состав прочих расходов.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143932"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особенности включения в состав прочих расходов организации расходов на обучение работников</a:t>
            </a:r>
            <a:endParaRPr lang="ru-RU" sz="1600" b="1" cap="all" dirty="0">
              <a:latin typeface="Times New Roman" pitchFamily="18" charset="0"/>
              <a:cs typeface="Times New Roman" pitchFamily="18" charset="0"/>
            </a:endParaRPr>
          </a:p>
        </p:txBody>
      </p:sp>
      <p:sp>
        <p:nvSpPr>
          <p:cNvPr id="5" name="TextBox 4"/>
          <p:cNvSpPr txBox="1"/>
          <p:nvPr/>
        </p:nvSpPr>
        <p:spPr>
          <a:xfrm>
            <a:off x="357158" y="785794"/>
            <a:ext cx="8286808" cy="4478149"/>
          </a:xfrm>
          <a:prstGeom prst="rect">
            <a:avLst/>
          </a:prstGeom>
          <a:solidFill>
            <a:schemeClr val="bg1"/>
          </a:solidFill>
        </p:spPr>
        <p:txBody>
          <a:bodyPr wrap="square" rtlCol="0">
            <a:spAutoFit/>
          </a:bodyPr>
          <a:lstStyle/>
          <a:p>
            <a:pPr lvl="0" algn="ctr"/>
            <a:r>
              <a:rPr lang="ru-RU" sz="1500" b="1" i="1" dirty="0" smtClean="0">
                <a:latin typeface="Times New Roman" pitchFamily="18" charset="0"/>
                <a:cs typeface="Times New Roman" pitchFamily="18" charset="0"/>
              </a:rPr>
              <a:t>Ситуация 6</a:t>
            </a:r>
            <a:r>
              <a:rPr lang="ru-RU" sz="1500" dirty="0" smtClean="0">
                <a:latin typeface="Times New Roman" pitchFamily="18" charset="0"/>
                <a:cs typeface="Times New Roman" pitchFamily="18" charset="0"/>
              </a:rPr>
              <a:t>. Организация направила сотрудника на курсы профессиональной переподготовки в российское негосударственное образовательное учреждение (продолжительность программы – 500 </a:t>
            </a:r>
            <a:r>
              <a:rPr lang="ru-RU" sz="1500" dirty="0" err="1" smtClean="0">
                <a:latin typeface="Times New Roman" pitchFamily="18" charset="0"/>
                <a:cs typeface="Times New Roman" pitchFamily="18" charset="0"/>
              </a:rPr>
              <a:t>ак</a:t>
            </a:r>
            <a:r>
              <a:rPr lang="ru-RU" sz="1500" dirty="0" smtClean="0">
                <a:latin typeface="Times New Roman" pitchFamily="18" charset="0"/>
                <a:cs typeface="Times New Roman" pitchFamily="18" charset="0"/>
              </a:rPr>
              <a:t>. часов). Может ли она принять расходы в сумме 30 тыс. руб. на такую переподготовку в налоговом учете </a:t>
            </a:r>
            <a:r>
              <a:rPr lang="en-US" sz="1500" dirty="0" smtClean="0">
                <a:latin typeface="Times New Roman" pitchFamily="18" charset="0"/>
                <a:cs typeface="Times New Roman" pitchFamily="18" charset="0"/>
              </a:rPr>
              <a:t>?</a:t>
            </a:r>
            <a:r>
              <a:rPr lang="ru-RU" sz="1500" dirty="0" smtClean="0">
                <a:latin typeface="Times New Roman" pitchFamily="18" charset="0"/>
                <a:cs typeface="Times New Roman" pitchFamily="18" charset="0"/>
              </a:rPr>
              <a:t> В пользу этого образовательного учреждения организацией были выполнены работы на фактическую сумму 100 тыс. руб., но для учреждения они были бесплатными. Уменьшают ли эти расходы налоговую базу по налогу на прибыль </a:t>
            </a:r>
            <a:r>
              <a:rPr lang="en-US" sz="1500" dirty="0" smtClean="0">
                <a:latin typeface="Times New Roman" pitchFamily="18" charset="0"/>
                <a:cs typeface="Times New Roman" pitchFamily="18" charset="0"/>
              </a:rPr>
              <a:t>?</a:t>
            </a:r>
            <a:r>
              <a:rPr lang="ru-RU" sz="1500" dirty="0" smtClean="0">
                <a:latin typeface="Times New Roman" pitchFamily="18" charset="0"/>
                <a:cs typeface="Times New Roman" pitchFamily="18" charset="0"/>
              </a:rPr>
              <a:t> </a:t>
            </a:r>
          </a:p>
          <a:p>
            <a:pPr lvl="0" algn="ctr"/>
            <a:endParaRPr lang="ru-RU" sz="1500" b="1" i="1" dirty="0" smtClean="0">
              <a:latin typeface="Times New Roman" pitchFamily="18" charset="0"/>
              <a:cs typeface="Times New Roman" pitchFamily="18" charset="0"/>
            </a:endParaRPr>
          </a:p>
          <a:p>
            <a:pPr lvl="0" algn="ctr"/>
            <a:r>
              <a:rPr lang="ru-RU" sz="1500" b="1" i="1" dirty="0" smtClean="0">
                <a:latin typeface="Times New Roman" pitchFamily="18" charset="0"/>
                <a:cs typeface="Times New Roman" pitchFamily="18" charset="0"/>
              </a:rPr>
              <a:t>Решение </a:t>
            </a:r>
          </a:p>
          <a:p>
            <a:pPr lvl="0" algn="just"/>
            <a:endParaRPr lang="ru-RU" sz="1500" dirty="0" smtClean="0">
              <a:latin typeface="Times New Roman" pitchFamily="18" charset="0"/>
              <a:cs typeface="Times New Roman" pitchFamily="18" charset="0"/>
            </a:endParaRPr>
          </a:p>
          <a:p>
            <a:pPr lvl="0" algn="just"/>
            <a:r>
              <a:rPr lang="ru-RU" sz="1500" b="1" dirty="0" smtClean="0">
                <a:latin typeface="Times New Roman" pitchFamily="18" charset="0"/>
                <a:cs typeface="Times New Roman" pitchFamily="18" charset="0"/>
              </a:rPr>
              <a:t>Применяем </a:t>
            </a:r>
            <a:r>
              <a:rPr lang="ru-RU" sz="1500" b="1" dirty="0" err="1" smtClean="0">
                <a:latin typeface="Times New Roman" pitchFamily="18" charset="0"/>
                <a:cs typeface="Times New Roman" pitchFamily="18" charset="0"/>
              </a:rPr>
              <a:t>пп</a:t>
            </a:r>
            <a:r>
              <a:rPr lang="ru-RU" sz="1500" b="1" dirty="0" smtClean="0">
                <a:latin typeface="Times New Roman" pitchFamily="18" charset="0"/>
                <a:cs typeface="Times New Roman" pitchFamily="18" charset="0"/>
              </a:rPr>
              <a:t>. 23 п. 1 ст. 264, п. 3 ст. 264 НК РФ. </a:t>
            </a:r>
          </a:p>
          <a:p>
            <a:pPr lvl="0" algn="just"/>
            <a:endParaRPr lang="ru-RU" sz="1500" b="1" dirty="0" smtClean="0">
              <a:latin typeface="Times New Roman" pitchFamily="18" charset="0"/>
              <a:cs typeface="Times New Roman" pitchFamily="18" charset="0"/>
            </a:endParaRPr>
          </a:p>
          <a:p>
            <a:pPr lvl="0" indent="180000" algn="just"/>
            <a:r>
              <a:rPr lang="ru-RU" sz="1500" dirty="0" smtClean="0">
                <a:latin typeface="Times New Roman" pitchFamily="18" charset="0"/>
                <a:cs typeface="Times New Roman" pitchFamily="18" charset="0"/>
              </a:rPr>
              <a:t>Такие расходы могут быть приняты в качестве прочих расходов по производству и реализации при соблюдении условий, указанных в п. 3 ст. 264 НК РФ:</a:t>
            </a:r>
          </a:p>
          <a:p>
            <a:pPr marL="342900" lvl="0" indent="180000" algn="just">
              <a:buAutoNum type="arabicParenR"/>
            </a:pPr>
            <a:r>
              <a:rPr lang="ru-RU" sz="1500" dirty="0" smtClean="0">
                <a:latin typeface="Times New Roman" pitchFamily="18" charset="0"/>
                <a:cs typeface="Times New Roman" pitchFamily="18" charset="0"/>
              </a:rPr>
              <a:t>обучение проводит российское образовательное учреждение, имеющее государственную аккредитацию и лицензию</a:t>
            </a:r>
            <a:r>
              <a:rPr lang="en-US" sz="1500" dirty="0" smtClean="0">
                <a:latin typeface="Times New Roman" pitchFamily="18" charset="0"/>
                <a:cs typeface="Times New Roman" pitchFamily="18" charset="0"/>
              </a:rPr>
              <a:t>;</a:t>
            </a:r>
            <a:endParaRPr lang="ru-RU" sz="1500" dirty="0" smtClean="0">
              <a:latin typeface="Times New Roman" pitchFamily="18" charset="0"/>
              <a:cs typeface="Times New Roman" pitchFamily="18" charset="0"/>
            </a:endParaRPr>
          </a:p>
          <a:p>
            <a:pPr marL="342900" lvl="0" indent="180000" algn="just">
              <a:buAutoNum type="arabicParenR"/>
            </a:pPr>
            <a:r>
              <a:rPr lang="ru-RU" sz="1500" dirty="0" smtClean="0">
                <a:latin typeface="Times New Roman" pitchFamily="18" charset="0"/>
                <a:cs typeface="Times New Roman" pitchFamily="18" charset="0"/>
              </a:rPr>
              <a:t>с сотрудником заключен трудовой договор. </a:t>
            </a:r>
          </a:p>
          <a:p>
            <a:pPr lvl="0" indent="180000" algn="just"/>
            <a:endParaRPr lang="ru-RU" sz="1500" dirty="0" smtClean="0">
              <a:latin typeface="Times New Roman" pitchFamily="18" charset="0"/>
              <a:cs typeface="Times New Roman" pitchFamily="18" charset="0"/>
            </a:endParaRPr>
          </a:p>
          <a:p>
            <a:pPr lvl="0" indent="180000" algn="just"/>
            <a:r>
              <a:rPr lang="ru-RU" sz="1500" dirty="0" smtClean="0">
                <a:latin typeface="Times New Roman" pitchFamily="18" charset="0"/>
                <a:cs typeface="Times New Roman" pitchFamily="18" charset="0"/>
              </a:rPr>
              <a:t>Расходы в пользу данного образовательного учреждения не могут быть отнесены на прочие расходы и не учитываются в налоговом учете (п. 3 ст. 264 НК РФ).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2012 ГОДА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00034" y="714356"/>
            <a:ext cx="8215370" cy="5909310"/>
          </a:xfrm>
          <a:prstGeom prst="rect">
            <a:avLst/>
          </a:prstGeom>
          <a:solidFill>
            <a:schemeClr val="bg1"/>
          </a:solidFill>
          <a:ln w="12700">
            <a:solidFill>
              <a:schemeClr val="tx1"/>
            </a:solidFill>
          </a:ln>
        </p:spPr>
        <p:txBody>
          <a:bodyPr wrap="square" rtlCol="0">
            <a:spAutoFit/>
          </a:bodyPr>
          <a:lstStyle/>
          <a:p>
            <a:pPr indent="180000"/>
            <a:r>
              <a:rPr lang="ru-RU" sz="1400" dirty="0" smtClean="0">
                <a:latin typeface="Times New Roman" pitchFamily="18" charset="0"/>
                <a:cs typeface="Times New Roman" pitchFamily="18" charset="0"/>
              </a:rPr>
              <a:t>1. Установлен перечень затрат, относимых к расходам на НИОКР (п. 2 ст. 262 НК РФ). </a:t>
            </a:r>
          </a:p>
          <a:p>
            <a:pPr indent="180000"/>
            <a:r>
              <a:rPr lang="ru-RU" sz="1400" dirty="0" smtClean="0">
                <a:latin typeface="Times New Roman" pitchFamily="18" charset="0"/>
                <a:cs typeface="Times New Roman" pitchFamily="18" charset="0"/>
              </a:rPr>
              <a:t>2. Расходы на НИОКР, указанные в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1 - 5 п. 2 ст. 262 НК РФ, учитываются единовременно независимо от результата НИОКР в том отчетном (налоговом) периоде, в котором завершены такие исследования или разработки (отдельные этапы работ) и (или) сторонами подписан акт сдачи-приемки (п. 4 ст. 262 НК РФ). </a:t>
            </a:r>
          </a:p>
          <a:p>
            <a:pPr indent="180000"/>
            <a:r>
              <a:rPr lang="ru-RU" sz="1400" dirty="0" smtClean="0">
                <a:latin typeface="Times New Roman" pitchFamily="18" charset="0"/>
                <a:cs typeface="Times New Roman" pitchFamily="18" charset="0"/>
              </a:rPr>
              <a:t>3. При получении в результате НИОКР исключительных прав на результаты интеллектуальной деятельности они признаются нематериальными активами, и налогоплательщик вправе выбрать порядок списания расходов, осуществленных на такие НИОКР (п. 9 ст. 262 НК РФ). </a:t>
            </a:r>
          </a:p>
          <a:p>
            <a:pPr indent="180000"/>
            <a:r>
              <a:rPr lang="ru-RU" sz="1400" dirty="0" smtClean="0">
                <a:latin typeface="Times New Roman" pitchFamily="18" charset="0"/>
                <a:cs typeface="Times New Roman" pitchFamily="18" charset="0"/>
              </a:rPr>
              <a:t>4. Затраты на НИОКР из Перечня, утвержденного Постановлением Правительства РФ от 24.12.2008 № 988, перечисленные в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1 - 5 п. 2 ст. 262 НК РФ, учитываются в размере фактических затрат с применением коэффициента 1,5 в периоде завершения исследований или разработок (п. 7 ст. 262 НК РФ). </a:t>
            </a:r>
          </a:p>
          <a:p>
            <a:pPr indent="180000"/>
            <a:r>
              <a:rPr lang="ru-RU" sz="1400" dirty="0" smtClean="0">
                <a:solidFill>
                  <a:srgbClr val="FF0000"/>
                </a:solidFill>
                <a:latin typeface="Times New Roman" pitchFamily="18" charset="0"/>
                <a:cs typeface="Times New Roman" pitchFamily="18" charset="0"/>
              </a:rPr>
              <a:t>5. Налогоплательщики вправе формировать резерв предстоящих расходов на НИОКР (ст. 267.2 НК РФ).</a:t>
            </a:r>
          </a:p>
          <a:p>
            <a:pPr indent="180000"/>
            <a:r>
              <a:rPr lang="ru-RU" sz="1400" dirty="0" smtClean="0">
                <a:solidFill>
                  <a:srgbClr val="FF0000"/>
                </a:solidFill>
                <a:latin typeface="Times New Roman" pitchFamily="18" charset="0"/>
                <a:cs typeface="Times New Roman" pitchFamily="18" charset="0"/>
              </a:rPr>
              <a:t>6. Некоммерческие организации вправе формировать резерв предстоящих расходов, которые осуществляются в рамках предпринимательской деятельности и учитываются для целей налога на прибыль (ст. 267.3 НК РФ).</a:t>
            </a:r>
          </a:p>
          <a:p>
            <a:pPr indent="180000"/>
            <a:r>
              <a:rPr lang="ru-RU" sz="1400" dirty="0" smtClean="0">
                <a:latin typeface="Times New Roman" pitchFamily="18" charset="0"/>
                <a:cs typeface="Times New Roman" pitchFamily="18" charset="0"/>
              </a:rPr>
              <a:t>7. Не облагаются налогом на прибыль денежные средства, недвижимое имущество и ценные бумаги, переданные на формирование и пополнение целевого капитала некоммерческих организаций и возвращенные жертвователю или его правопреемникам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42 п. 1 ст. 251 НК РФ). </a:t>
            </a:r>
          </a:p>
          <a:p>
            <a:pPr indent="180000"/>
            <a:r>
              <a:rPr lang="ru-RU" sz="1400" dirty="0" smtClean="0">
                <a:latin typeface="Times New Roman" pitchFamily="18" charset="0"/>
                <a:cs typeface="Times New Roman" pitchFamily="18" charset="0"/>
              </a:rPr>
              <a:t>8. Суммы возмещения работникам затрат на уплату процентов по займам (кредитам) на покупку или строительство жилья можно учитывать в расходах и в 2012 г. (п. 23 ст. 270 НК РФ, п. 3 ст. 3 Федерального закона от 21.11.2011 № 330-ФЗ). </a:t>
            </a:r>
          </a:p>
          <a:p>
            <a:pPr indent="180000"/>
            <a:r>
              <a:rPr lang="ru-RU" sz="1400" dirty="0" smtClean="0">
                <a:latin typeface="Times New Roman" pitchFamily="18" charset="0"/>
                <a:cs typeface="Times New Roman" pitchFamily="18" charset="0"/>
              </a:rPr>
              <a:t>9. Затраты, связанные с безвозмездным оказанием услуг по изготовлению или распространению социальной рекламы, включаются в прочие расходы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48.4 п. 1 ст. 264 НК РФ). </a:t>
            </a:r>
          </a:p>
          <a:p>
            <a:pPr indent="180000"/>
            <a:r>
              <a:rPr lang="ru-RU" sz="1400" dirty="0" smtClean="0">
                <a:latin typeface="Times New Roman" pitchFamily="18" charset="0"/>
                <a:cs typeface="Times New Roman" pitchFamily="18" charset="0"/>
              </a:rPr>
              <a:t>10. Доход от реализации судов, зарегистрированных в Российском международном реестре судов, не облагается налогом на прибыль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33, 33.2 п. 1 ст. 251 НК РФ).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2012 ГОДА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00034" y="714356"/>
            <a:ext cx="8215370" cy="4832092"/>
          </a:xfrm>
          <a:prstGeom prst="rect">
            <a:avLst/>
          </a:prstGeom>
          <a:solidFill>
            <a:schemeClr val="bg1"/>
          </a:solidFill>
          <a:ln w="12700">
            <a:solidFill>
              <a:schemeClr val="tx1"/>
            </a:solidFill>
          </a:ln>
        </p:spPr>
        <p:txBody>
          <a:bodyPr wrap="square" rtlCol="0">
            <a:spAutoFit/>
          </a:bodyPr>
          <a:lstStyle/>
          <a:p>
            <a:pPr indent="180000"/>
            <a:r>
              <a:rPr lang="ru-RU" sz="1400" dirty="0" smtClean="0">
                <a:latin typeface="Times New Roman" pitchFamily="18" charset="0"/>
                <a:cs typeface="Times New Roman" pitchFamily="18" charset="0"/>
              </a:rPr>
              <a:t>11. Затраты судовладельцев, связанные с реализацией судов, зарегистрированных в Российском международном реестре судов, не учитываются в расходах (п. 48.5 ст. 270 НК РФ). </a:t>
            </a:r>
          </a:p>
          <a:p>
            <a:pPr indent="180000"/>
            <a:r>
              <a:rPr lang="ru-RU" sz="1400" dirty="0" smtClean="0">
                <a:latin typeface="Times New Roman" pitchFamily="18" charset="0"/>
                <a:cs typeface="Times New Roman" pitchFamily="18" charset="0"/>
              </a:rPr>
              <a:t>12. Суда исключаются из состава амортизируемого имущества на период их нахождения в Российском международном реестре судов (п. 3 ст. 256 НК РФ). </a:t>
            </a:r>
          </a:p>
          <a:p>
            <a:pPr indent="180000"/>
            <a:r>
              <a:rPr lang="ru-RU" sz="1400" dirty="0" smtClean="0">
                <a:latin typeface="Times New Roman" pitchFamily="18" charset="0"/>
                <a:cs typeface="Times New Roman" pitchFamily="18" charset="0"/>
              </a:rPr>
              <a:t>13. Средства, поступающие ТСЖ, ЖК, ЖСК и иным специализированным потребительским кооперативам и управляющим организациям от собственников помещений на финансирование ремонта, капитального ремонта общего имущества многоквартирных домов, являются средствами целевого финансирования, не учитываемыми для целей налога на прибыль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14 п. 1 ст. 251 НК РФ). </a:t>
            </a:r>
          </a:p>
          <a:p>
            <a:pPr indent="180000"/>
            <a:r>
              <a:rPr lang="ru-RU" sz="1400" dirty="0" smtClean="0">
                <a:latin typeface="Times New Roman" pitchFamily="18" charset="0"/>
                <a:cs typeface="Times New Roman" pitchFamily="18" charset="0"/>
              </a:rPr>
              <a:t>14. Организация - участник инвестиционного товарищества самостоятельно уплачивает налог на прибыль в связи с осуществлением деятельности в рамках товарищества (п. 1 ст. 24.1 НК РФ). </a:t>
            </a:r>
          </a:p>
          <a:p>
            <a:pPr indent="180000"/>
            <a:r>
              <a:rPr lang="ru-RU" sz="1400" dirty="0" smtClean="0">
                <a:latin typeface="Times New Roman" pitchFamily="18" charset="0"/>
                <a:cs typeface="Times New Roman" pitchFamily="18" charset="0"/>
              </a:rPr>
              <a:t>15. С 1 января 2012 г. до 1 января 2018 г. резиденты технико-внедренческих ОЭЗ применяют нулевую ставку по налогу на прибыль, зачисляемому в федеральный бюджет (</a:t>
            </a:r>
            <a:r>
              <a:rPr lang="ru-RU" sz="1400" dirty="0" err="1" smtClean="0">
                <a:latin typeface="Times New Roman" pitchFamily="18" charset="0"/>
                <a:cs typeface="Times New Roman" pitchFamily="18" charset="0"/>
              </a:rPr>
              <a:t>абз</a:t>
            </a:r>
            <a:r>
              <a:rPr lang="ru-RU" sz="1400" dirty="0" smtClean="0">
                <a:latin typeface="Times New Roman" pitchFamily="18" charset="0"/>
                <a:cs typeface="Times New Roman" pitchFamily="18" charset="0"/>
              </a:rPr>
              <a:t>. 3 п. 1.2 ст. 284 НК РФ, ч. 5 ст. 10 Федерального закона от 30.11.2011 № 365-ФЗ). </a:t>
            </a:r>
          </a:p>
          <a:p>
            <a:pPr indent="180000"/>
            <a:r>
              <a:rPr lang="ru-RU" sz="1400" dirty="0" smtClean="0">
                <a:latin typeface="Times New Roman" pitchFamily="18" charset="0"/>
                <a:cs typeface="Times New Roman" pitchFamily="18" charset="0"/>
              </a:rPr>
              <a:t>16. С 1 января 2012 г. до 1 января 2023 г. резиденты туристско-рекреационных ОЭЗ, объединенных решением Правительства РФ в кластер, применяют нулевую ставку по налогу на прибыль, зачисляемому в федеральный бюджет (</a:t>
            </a:r>
            <a:r>
              <a:rPr lang="ru-RU" sz="1400" dirty="0" err="1" smtClean="0">
                <a:latin typeface="Times New Roman" pitchFamily="18" charset="0"/>
                <a:cs typeface="Times New Roman" pitchFamily="18" charset="0"/>
              </a:rPr>
              <a:t>абз</a:t>
            </a:r>
            <a:r>
              <a:rPr lang="ru-RU" sz="1400" dirty="0" smtClean="0">
                <a:latin typeface="Times New Roman" pitchFamily="18" charset="0"/>
                <a:cs typeface="Times New Roman" pitchFamily="18" charset="0"/>
              </a:rPr>
              <a:t>. 4 п. 1.2 ст. 284 НК РФ, ч. 5 ст. 10 Федерального закона от 30.11.2011 № 365-ФЗ). </a:t>
            </a:r>
          </a:p>
          <a:p>
            <a:pPr indent="180000"/>
            <a:r>
              <a:rPr lang="ru-RU" sz="1400" dirty="0" smtClean="0">
                <a:latin typeface="Times New Roman" pitchFamily="18" charset="0"/>
                <a:cs typeface="Times New Roman" pitchFamily="18" charset="0"/>
              </a:rPr>
              <a:t>17. Депозитарии, перечисляющие доход иностранным организациям по федеральным государственным эмиссионным ценным бумагам с обязательным централизованным хранением, а также по иным эмиссионным ценным бумагам с обязательным централизованным хранением, государственная регистрация выпуска которых осуществлена после 1 января 2012 г., признаются налоговыми агентами (п. 1 ст. 310 НК РФ).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2013 ГОДА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71472" y="857232"/>
            <a:ext cx="8072494" cy="2462213"/>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1 (введено Федеральным законом от 29.11.2012 № 206-ФЗ)</a:t>
            </a:r>
          </a:p>
          <a:p>
            <a:pPr algn="ctr"/>
            <a:r>
              <a:rPr lang="ru-RU" sz="1400" b="1" dirty="0" smtClean="0">
                <a:solidFill>
                  <a:srgbClr val="FF0000"/>
                </a:solidFill>
                <a:latin typeface="Times New Roman" pitchFamily="18" charset="0"/>
                <a:cs typeface="Times New Roman" pitchFamily="18" charset="0"/>
              </a:rPr>
              <a:t>Порядок определения остаточной стоимости по объектам основных средств, по которым применена амортизационная премия </a:t>
            </a:r>
          </a:p>
          <a:p>
            <a:pPr algn="ctr"/>
            <a:r>
              <a:rPr lang="ru-RU" sz="1400" dirty="0" smtClean="0">
                <a:latin typeface="Times New Roman" pitchFamily="18" charset="0"/>
                <a:cs typeface="Times New Roman" pitchFamily="18" charset="0"/>
              </a:rPr>
              <a:t>Для объектов основных средств, по которым была применена амортизационная премия, при определении остаточной стоимости используется показатель стоимости, по которой такие объекты включены в соответствующие амортизационные группы (подгруппы) (</a:t>
            </a:r>
            <a:r>
              <a:rPr lang="ru-RU" sz="1400" b="1" u="sng" dirty="0" smtClean="0">
                <a:latin typeface="Times New Roman" pitchFamily="18" charset="0"/>
                <a:cs typeface="Times New Roman" pitchFamily="18" charset="0"/>
              </a:rPr>
              <a:t>п. 1 ст. 257 НК РФ</a:t>
            </a:r>
            <a:r>
              <a:rPr lang="ru-RU" sz="1400" dirty="0" smtClean="0">
                <a:latin typeface="Times New Roman" pitchFamily="18" charset="0"/>
                <a:cs typeface="Times New Roman" pitchFamily="18" charset="0"/>
              </a:rPr>
              <a:t>). Такая стоимость определяется как разница между первоначальной стоимостью и учтенной в расходах амортизационной премией (</a:t>
            </a:r>
            <a:r>
              <a:rPr lang="ru-RU" sz="1400" dirty="0" err="1" smtClean="0">
                <a:latin typeface="Times New Roman" pitchFamily="18" charset="0"/>
                <a:cs typeface="Times New Roman" pitchFamily="18" charset="0"/>
              </a:rPr>
              <a:t>абз</a:t>
            </a:r>
            <a:r>
              <a:rPr lang="ru-RU" sz="1400" dirty="0" smtClean="0">
                <a:latin typeface="Times New Roman" pitchFamily="18" charset="0"/>
                <a:cs typeface="Times New Roman" pitchFamily="18" charset="0"/>
              </a:rPr>
              <a:t>. 3 п. 9 ст. 258 НК РФ). Ранее таких положений НК РФ не содержал, что требовало дополнительных разъяснений, изложенных в письмах Минфина России (Письма от 09.10.2012 № 03-03-06/1/527, от 27.08.2012 № 03-03-06/1/425, от 10.08.2012 № 03-03-06/1/404, от 27.07.2012 № 03-03-06/1/367, от 11.11.2011 № 03-03-06/1/737)</a:t>
            </a:r>
            <a:endParaRPr lang="ru-RU" sz="1400" dirty="0">
              <a:latin typeface="Times New Roman" pitchFamily="18" charset="0"/>
              <a:cs typeface="Times New Roman" pitchFamily="18" charset="0"/>
            </a:endParaRPr>
          </a:p>
        </p:txBody>
      </p:sp>
      <p:sp>
        <p:nvSpPr>
          <p:cNvPr id="6" name="TextBox 5"/>
          <p:cNvSpPr txBox="1"/>
          <p:nvPr/>
        </p:nvSpPr>
        <p:spPr>
          <a:xfrm>
            <a:off x="571472" y="3571876"/>
            <a:ext cx="8072494" cy="2462213"/>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2</a:t>
            </a:r>
          </a:p>
          <a:p>
            <a:pPr algn="ctr"/>
            <a:r>
              <a:rPr lang="ru-RU" sz="1400" b="1" dirty="0" smtClean="0">
                <a:solidFill>
                  <a:srgbClr val="FF0000"/>
                </a:solidFill>
                <a:latin typeface="Times New Roman" pitchFamily="18" charset="0"/>
                <a:cs typeface="Times New Roman" pitchFamily="18" charset="0"/>
              </a:rPr>
              <a:t>Условия, при которых восстанавливать амортизационную премию при реализации основного средства необходимо по законодательству</a:t>
            </a:r>
            <a:endParaRPr lang="ru-RU" sz="1400" dirty="0" smtClean="0">
              <a:solidFill>
                <a:srgbClr val="FF000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Восстанавливать амортизационную премию при реализации основного средства необходимо в случае реализации объекта в пределах пяти лет с момента ввода его в эксплуатацию, если реализуется он  взаимозависимому лицу (</a:t>
            </a:r>
            <a:r>
              <a:rPr lang="ru-RU" sz="1400" b="1" u="sng" dirty="0" err="1" smtClean="0">
                <a:latin typeface="Times New Roman" pitchFamily="18" charset="0"/>
                <a:cs typeface="Times New Roman" pitchFamily="18" charset="0"/>
              </a:rPr>
              <a:t>абз</a:t>
            </a:r>
            <a:r>
              <a:rPr lang="ru-RU" sz="1400" b="1" u="sng" dirty="0" smtClean="0">
                <a:latin typeface="Times New Roman" pitchFamily="18" charset="0"/>
                <a:cs typeface="Times New Roman" pitchFamily="18" charset="0"/>
              </a:rPr>
              <a:t>. 4 п. 9 ст. 258 НК РФ</a:t>
            </a:r>
            <a:r>
              <a:rPr lang="ru-RU" sz="1400" dirty="0" smtClean="0">
                <a:latin typeface="Times New Roman" pitchFamily="18" charset="0"/>
                <a:cs typeface="Times New Roman" pitchFamily="18" charset="0"/>
              </a:rPr>
              <a:t>). Это единственный случай, когда восстановление премии требуется. Восстановленные суммы амортизационной премии учитываются во </a:t>
            </a:r>
            <a:r>
              <a:rPr lang="ru-RU" sz="1400" dirty="0" err="1" smtClean="0">
                <a:latin typeface="Times New Roman" pitchFamily="18" charset="0"/>
                <a:cs typeface="Times New Roman" pitchFamily="18" charset="0"/>
              </a:rPr>
              <a:t>внереализационных</a:t>
            </a:r>
            <a:r>
              <a:rPr lang="ru-RU" sz="1400" dirty="0" smtClean="0">
                <a:latin typeface="Times New Roman" pitchFamily="18" charset="0"/>
                <a:cs typeface="Times New Roman" pitchFamily="18" charset="0"/>
              </a:rPr>
              <a:t> доходах в том отчетном (налоговом) периоде, в котором была осуществлена такая реализация. Новое положение НК РФ по этому вопросу не противоречит позициям писем Минфина России, ранее разъяснявшим порядок отнесения амортизационной премии к доходам (Письма от 28.09.2012 N 03-03-06/1/510, от 22.06.2011 N 03-03-06/2/102, от 04.02.2011 N 03-03-06/1/61). </a:t>
            </a: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584775"/>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ЭЛЕМЕНТЫ УЧЕТНОЙ ПОЛИТИКИ В ЦЕЛЯХ НАЛОГООБЛОЖЕНИЯ (</a:t>
            </a:r>
            <a:r>
              <a:rPr lang="ru-RU" sz="1600" b="1" dirty="0" smtClean="0">
                <a:latin typeface="Times New Roman" pitchFamily="18" charset="0"/>
                <a:cs typeface="Times New Roman" pitchFamily="18" charset="0"/>
              </a:rPr>
              <a:t>особенности при необходимости вести раздельный учет)</a:t>
            </a:r>
            <a:endParaRPr lang="ru-RU" sz="1600" b="1" cap="all" dirty="0">
              <a:latin typeface="Times New Roman" pitchFamily="18" charset="0"/>
              <a:cs typeface="Times New Roman" pitchFamily="18" charset="0"/>
            </a:endParaRPr>
          </a:p>
        </p:txBody>
      </p:sp>
      <p:sp>
        <p:nvSpPr>
          <p:cNvPr id="5" name="TextBox 4"/>
          <p:cNvSpPr txBox="1"/>
          <p:nvPr/>
        </p:nvSpPr>
        <p:spPr>
          <a:xfrm>
            <a:off x="428596" y="785794"/>
            <a:ext cx="8286808" cy="5909310"/>
          </a:xfrm>
          <a:prstGeom prst="rect">
            <a:avLst/>
          </a:prstGeom>
          <a:solidFill>
            <a:schemeClr val="bg1"/>
          </a:solidFill>
          <a:ln w="6350">
            <a:solidFill>
              <a:schemeClr val="tx1"/>
            </a:solidFill>
          </a:ln>
        </p:spPr>
        <p:txBody>
          <a:bodyPr wrap="square" rtlCol="0">
            <a:spAutoFit/>
          </a:bodyPr>
          <a:lstStyle/>
          <a:p>
            <a:pPr indent="-180000" algn="just">
              <a:buFont typeface="Wingdings" pitchFamily="2" charset="2"/>
              <a:buChar char="Ø"/>
            </a:pPr>
            <a:r>
              <a:rPr lang="ru-RU" sz="1400" dirty="0" smtClean="0">
                <a:latin typeface="Times New Roman" pitchFamily="18" charset="0"/>
                <a:cs typeface="Times New Roman" pitchFamily="18" charset="0"/>
              </a:rPr>
              <a:t>Виды осуществляемой предпринимательской и иной приносящей доход деятельности </a:t>
            </a:r>
          </a:p>
          <a:p>
            <a:pPr indent="-180000" algn="just">
              <a:buFont typeface="Wingdings" pitchFamily="2" charset="2"/>
              <a:buChar char="Ø"/>
            </a:pPr>
            <a:r>
              <a:rPr lang="ru-RU" sz="1400" dirty="0" smtClean="0">
                <a:latin typeface="Times New Roman" pitchFamily="18" charset="0"/>
                <a:cs typeface="Times New Roman" pitchFamily="18" charset="0"/>
              </a:rPr>
              <a:t>Уплачиваемые учреждением налоги, применяемые льготы (в установленных г. 21 НК РФ случаях может констатироваться отказ от уплаты НДС или отказ от использования льгот по НДС)</a:t>
            </a:r>
          </a:p>
          <a:p>
            <a:pPr indent="-180000" algn="just">
              <a:buFont typeface="Wingdings" pitchFamily="2" charset="2"/>
              <a:buChar char="Ø"/>
            </a:pPr>
            <a:r>
              <a:rPr lang="ru-RU" sz="1400" dirty="0" smtClean="0">
                <a:latin typeface="Times New Roman" pitchFamily="18" charset="0"/>
                <a:cs typeface="Times New Roman" pitchFamily="18" charset="0"/>
              </a:rPr>
              <a:t>Структурное подразделение (должностное лицо), ответственное за организацию и ведение налогового учета</a:t>
            </a:r>
          </a:p>
          <a:p>
            <a:pPr indent="-180000" algn="just">
              <a:buFont typeface="Wingdings" pitchFamily="2" charset="2"/>
              <a:buChar char="Ø"/>
            </a:pPr>
            <a:r>
              <a:rPr lang="ru-RU" sz="1400" dirty="0" smtClean="0">
                <a:latin typeface="Times New Roman" pitchFamily="18" charset="0"/>
                <a:cs typeface="Times New Roman" pitchFamily="18" charset="0"/>
              </a:rPr>
              <a:t>Вариант организации налогового учета (с использованием данных бухгалтерского учета и регистров учета</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с использованием специализированных программных продуктов</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с использованием регистров налогового учета по утвержденным формам в соответствии со ст. 313 НК РФ)</a:t>
            </a:r>
          </a:p>
          <a:p>
            <a:pPr indent="-180000" algn="just">
              <a:buFont typeface="Wingdings" pitchFamily="2" charset="2"/>
              <a:buChar char="Ø"/>
            </a:pPr>
            <a:r>
              <a:rPr lang="ru-RU" sz="1400" b="1" dirty="0" smtClean="0">
                <a:latin typeface="Times New Roman" pitchFamily="18" charset="0"/>
                <a:cs typeface="Times New Roman" pitchFamily="18" charset="0"/>
              </a:rPr>
              <a:t>Правила раздельного учета по НДС и налогу на прибыль организаций</a:t>
            </a:r>
            <a:r>
              <a:rPr lang="ru-RU" sz="1400" dirty="0" smtClean="0">
                <a:latin typeface="Times New Roman" pitchFamily="18" charset="0"/>
                <a:cs typeface="Times New Roman" pitchFamily="18" charset="0"/>
              </a:rPr>
              <a:t> </a:t>
            </a:r>
          </a:p>
          <a:p>
            <a:pPr indent="-180000" algn="just">
              <a:buFont typeface="Wingdings" pitchFamily="2" charset="2"/>
              <a:buChar char="Ø"/>
            </a:pPr>
            <a:r>
              <a:rPr lang="ru-RU" sz="1400" dirty="0" smtClean="0">
                <a:latin typeface="Times New Roman" pitchFamily="18" charset="0"/>
                <a:cs typeface="Times New Roman" pitchFamily="18" charset="0"/>
              </a:rPr>
              <a:t>Используемые регистры налогового учета по налогу на прибыль, НДФЛ, страховым взносам и т.д.</a:t>
            </a:r>
          </a:p>
          <a:p>
            <a:pPr indent="-180000" algn="just">
              <a:buFont typeface="Wingdings" pitchFamily="2" charset="2"/>
              <a:buChar char="Ø"/>
            </a:pPr>
            <a:r>
              <a:rPr lang="ru-RU" sz="1400" dirty="0" smtClean="0">
                <a:latin typeface="Times New Roman" pitchFamily="18" charset="0"/>
                <a:cs typeface="Times New Roman" pitchFamily="18" charset="0"/>
              </a:rPr>
              <a:t>Правила документооборота в рамках налогового учета </a:t>
            </a:r>
          </a:p>
          <a:p>
            <a:pPr indent="-180000" algn="just">
              <a:buFont typeface="Wingdings" pitchFamily="2" charset="2"/>
              <a:buChar char="Ø"/>
            </a:pPr>
            <a:r>
              <a:rPr lang="ru-RU" sz="1400" dirty="0" smtClean="0">
                <a:latin typeface="Times New Roman" pitchFamily="18" charset="0"/>
                <a:cs typeface="Times New Roman" pitchFamily="18" charset="0"/>
              </a:rPr>
              <a:t>Способ представления налоговой отчетности в налоговые органы (на бумажных и электронных носителях лично, через представителя или по почте с описью вложения, по телекоммуникационным каналам связи с утвержденными регламентами)</a:t>
            </a:r>
          </a:p>
          <a:p>
            <a:pPr indent="-180000" algn="just">
              <a:buFont typeface="Wingdings" pitchFamily="2" charset="2"/>
              <a:buChar char="Ø"/>
            </a:pPr>
            <a:r>
              <a:rPr lang="ru-RU" sz="1400" b="1" dirty="0" smtClean="0">
                <a:latin typeface="Times New Roman" pitchFamily="18" charset="0"/>
                <a:cs typeface="Times New Roman" pitchFamily="18" charset="0"/>
              </a:rPr>
              <a:t>Порядок (момент) определения налоговой базы по НДС и по налогу на прибыль (ст. 167 и 249 НК РФ)</a:t>
            </a:r>
          </a:p>
          <a:p>
            <a:pPr indent="-180000" algn="just">
              <a:buFont typeface="Wingdings" pitchFamily="2" charset="2"/>
              <a:buChar char="Ø"/>
            </a:pPr>
            <a:r>
              <a:rPr lang="ru-RU" sz="1400" dirty="0" smtClean="0">
                <a:latin typeface="Times New Roman" pitchFamily="18" charset="0"/>
                <a:cs typeface="Times New Roman" pitchFamily="18" charset="0"/>
              </a:rPr>
              <a:t>Состав осуществляемых в рамках внебюджетной деятельности учреждения и признаваемых в целях налогообложения прибыли прямых и косвенных расходов (ст. 318 и 319 НК РФ)</a:t>
            </a:r>
          </a:p>
          <a:p>
            <a:pPr indent="-180000" algn="just">
              <a:buFont typeface="Wingdings" pitchFamily="2" charset="2"/>
              <a:buChar char="Ø"/>
            </a:pPr>
            <a:r>
              <a:rPr lang="ru-RU" sz="1400" b="1" dirty="0" smtClean="0">
                <a:latin typeface="Times New Roman" pitchFamily="18" charset="0"/>
                <a:cs typeface="Times New Roman" pitchFamily="18" charset="0"/>
              </a:rPr>
              <a:t>Методы оценки в целях налогообложения прибыли сырья, материалов и товаров при их списании (ст. 254 НК РФ), методы и порядок начисления амортизации (ст. 258 и 259 НК РФ), порядок распределения доходов и расходов, приходящихся на несколько отчетных (налоговых) периодов (ст. 271, 272 НК РФ), порядок переноса сумм убытков на последующие периоды (ст. 283 НК РФ) и др.</a:t>
            </a:r>
          </a:p>
          <a:p>
            <a:pPr indent="-180000" algn="just">
              <a:buFont typeface="Wingdings" pitchFamily="2" charset="2"/>
              <a:buChar char="Ø"/>
            </a:pPr>
            <a:r>
              <a:rPr lang="ru-RU" sz="1400" b="1" dirty="0" smtClean="0">
                <a:latin typeface="Times New Roman" pitchFamily="18" charset="0"/>
                <a:cs typeface="Times New Roman" pitchFamily="18" charset="0"/>
              </a:rPr>
              <a:t>Порядок оформления счетов-фактур, книг покупок и книг продаж при реализации товаров (работ, услуг) через обособленные учреждения, признаваемые таковыми в соответствии с налоговым законодательством</a:t>
            </a:r>
          </a:p>
          <a:p>
            <a:pPr indent="-180000" algn="just">
              <a:buFont typeface="Wingdings" pitchFamily="2" charset="2"/>
              <a:buChar char="Ø"/>
            </a:pPr>
            <a:r>
              <a:rPr lang="ru-RU" sz="1400" dirty="0" smtClean="0">
                <a:latin typeface="Times New Roman" pitchFamily="18" charset="0"/>
                <a:cs typeface="Times New Roman" pitchFamily="18" charset="0"/>
              </a:rPr>
              <a:t>Другие вопросы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2013 ГОДА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71472" y="857232"/>
            <a:ext cx="8072494" cy="1815882"/>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3</a:t>
            </a:r>
          </a:p>
          <a:p>
            <a:pPr algn="ctr"/>
            <a:r>
              <a:rPr lang="ru-RU" sz="1400" b="1" dirty="0" smtClean="0">
                <a:solidFill>
                  <a:srgbClr val="FF0000"/>
                </a:solidFill>
                <a:latin typeface="Times New Roman" pitchFamily="18" charset="0"/>
                <a:cs typeface="Times New Roman" pitchFamily="18" charset="0"/>
              </a:rPr>
              <a:t>Момент начала начисления амортизации по основным средствам, права на которые подлежат обязательной государственной регистрации </a:t>
            </a:r>
            <a:endParaRPr lang="ru-RU" sz="1400" dirty="0" smtClean="0">
              <a:solidFill>
                <a:srgbClr val="FF000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С 1 января 2013 г. </a:t>
            </a:r>
            <a:r>
              <a:rPr lang="ru-RU" sz="1400" b="1" u="sng" dirty="0" smtClean="0">
                <a:latin typeface="Times New Roman" pitchFamily="18" charset="0"/>
                <a:cs typeface="Times New Roman" pitchFamily="18" charset="0"/>
              </a:rPr>
              <a:t>утратил силу п. 11 ст. 258 НК РФ,</a:t>
            </a:r>
            <a:r>
              <a:rPr lang="ru-RU" sz="1400" dirty="0" smtClean="0">
                <a:latin typeface="Times New Roman" pitchFamily="18" charset="0"/>
                <a:cs typeface="Times New Roman" pitchFamily="18" charset="0"/>
              </a:rPr>
              <a:t> в связи с этим произошли следующие изменения. Дата начала начисления амортизации по объектам основных средств, права на которые подлежат обязательной государственной регистрации, не зависит от момента регистрации таких прав, а </a:t>
            </a:r>
            <a:r>
              <a:rPr lang="ru-RU" sz="1400" b="1" dirty="0" smtClean="0">
                <a:latin typeface="Times New Roman" pitchFamily="18" charset="0"/>
                <a:cs typeface="Times New Roman" pitchFamily="18" charset="0"/>
              </a:rPr>
              <a:t>определяется исходя из даты введения объекта в эксплуатацию</a:t>
            </a:r>
            <a:r>
              <a:rPr lang="ru-RU" sz="1400" dirty="0" smtClean="0">
                <a:latin typeface="Times New Roman" pitchFamily="18" charset="0"/>
                <a:cs typeface="Times New Roman" pitchFamily="18" charset="0"/>
              </a:rPr>
              <a:t>. Согласно  п. 4 ст. 259 НК РФ — амортизация начисляется с 1-го числа месяца, следующего за месяцем ввода объекта в эксплуатацию.</a:t>
            </a:r>
          </a:p>
        </p:txBody>
      </p:sp>
      <p:sp>
        <p:nvSpPr>
          <p:cNvPr id="6" name="TextBox 5"/>
          <p:cNvSpPr txBox="1"/>
          <p:nvPr/>
        </p:nvSpPr>
        <p:spPr>
          <a:xfrm>
            <a:off x="571472" y="2857496"/>
            <a:ext cx="8072494" cy="2893100"/>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4</a:t>
            </a:r>
          </a:p>
          <a:p>
            <a:pPr algn="ctr"/>
            <a:r>
              <a:rPr lang="ru-RU" sz="1400" b="1" dirty="0" smtClean="0">
                <a:solidFill>
                  <a:srgbClr val="FF0000"/>
                </a:solidFill>
                <a:latin typeface="Times New Roman" pitchFamily="18" charset="0"/>
                <a:cs typeface="Times New Roman" pitchFamily="18" charset="0"/>
              </a:rPr>
              <a:t>Условия признания долга безнадежным</a:t>
            </a:r>
            <a:r>
              <a:rPr lang="ru-RU" sz="1400" dirty="0" smtClean="0">
                <a:solidFill>
                  <a:srgbClr val="FF0000"/>
                </a:solidFill>
                <a:latin typeface="Times New Roman" pitchFamily="18" charset="0"/>
                <a:cs typeface="Times New Roman" pitchFamily="18" charset="0"/>
              </a:rPr>
              <a:t> </a:t>
            </a:r>
          </a:p>
          <a:p>
            <a:pPr algn="ctr"/>
            <a:r>
              <a:rPr lang="ru-RU" sz="1400" b="1" u="sng" dirty="0" smtClean="0">
                <a:latin typeface="Times New Roman" pitchFamily="18" charset="0"/>
                <a:cs typeface="Times New Roman" pitchFamily="18" charset="0"/>
              </a:rPr>
              <a:t>П. 2 ст. 266 НК РФ</a:t>
            </a:r>
            <a:r>
              <a:rPr lang="ru-RU" sz="1400" dirty="0" smtClean="0">
                <a:latin typeface="Times New Roman" pitchFamily="18" charset="0"/>
                <a:cs typeface="Times New Roman" pitchFamily="18" charset="0"/>
              </a:rPr>
              <a:t> дополнен нормой, согласно </a:t>
            </a:r>
            <a:r>
              <a:rPr lang="ru-RU" sz="1400" b="1" dirty="0" smtClean="0">
                <a:latin typeface="Times New Roman" pitchFamily="18" charset="0"/>
                <a:cs typeface="Times New Roman" pitchFamily="18" charset="0"/>
              </a:rPr>
              <a:t>которой долг признается безнадежным,  если невозможность взыскания долга подтверждена постановлением судебного пристава-исполнителя об окончании исполнительного производства</a:t>
            </a:r>
            <a:r>
              <a:rPr lang="ru-RU" sz="1400" dirty="0" smtClean="0">
                <a:latin typeface="Times New Roman" pitchFamily="18" charset="0"/>
                <a:cs typeface="Times New Roman" pitchFamily="18" charset="0"/>
              </a:rPr>
              <a:t>, вынесенным в порядке, установленном Федеральным законом от 02.10.2007 № 229-ФЗ "Об исполнительном производстве". Долг признается безнадежным, если: </a:t>
            </a:r>
          </a:p>
          <a:p>
            <a:pPr algn="ct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невозможно</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установить</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местонахождение</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должника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его</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имущества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либо</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получить</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сведения</a:t>
            </a:r>
            <a:r>
              <a:rPr lang="en-US" sz="1400" dirty="0" smtClean="0">
                <a:latin typeface="Times New Roman" pitchFamily="18" charset="0"/>
                <a:cs typeface="Times New Roman" pitchFamily="18" charset="0"/>
              </a:rPr>
              <a:t> о </a:t>
            </a:r>
            <a:r>
              <a:rPr lang="en-US" sz="1400" dirty="0" err="1" smtClean="0">
                <a:latin typeface="Times New Roman" pitchFamily="18" charset="0"/>
                <a:cs typeface="Times New Roman" pitchFamily="18" charset="0"/>
              </a:rPr>
              <a:t>наличии</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принадлежащих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ему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денежных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средств</a:t>
            </a:r>
            <a:r>
              <a:rPr lang="en-US" sz="1400" dirty="0" smtClean="0">
                <a:latin typeface="Times New Roman" pitchFamily="18" charset="0"/>
                <a:cs typeface="Times New Roman" pitchFamily="18" charset="0"/>
              </a:rPr>
              <a:t> и </a:t>
            </a:r>
            <a:r>
              <a:rPr lang="en-US" sz="1400" dirty="0" err="1" smtClean="0">
                <a:latin typeface="Times New Roman" pitchFamily="18" charset="0"/>
                <a:cs typeface="Times New Roman" pitchFamily="18" charset="0"/>
              </a:rPr>
              <a:t>иных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ценностей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находящихся</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на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счетах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во</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вкладах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или</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на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хранении</a:t>
            </a:r>
            <a:r>
              <a:rPr lang="en-US" sz="1400" dirty="0" smtClean="0">
                <a:latin typeface="Times New Roman" pitchFamily="18" charset="0"/>
                <a:cs typeface="Times New Roman" pitchFamily="18" charset="0"/>
              </a:rPr>
              <a:t> в </a:t>
            </a:r>
            <a:r>
              <a:rPr lang="en-US" sz="1400" dirty="0" err="1" smtClean="0">
                <a:latin typeface="Times New Roman" pitchFamily="18" charset="0"/>
                <a:cs typeface="Times New Roman" pitchFamily="18" charset="0"/>
              </a:rPr>
              <a:t>банках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или</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иных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кредитных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организациях</a:t>
            </a:r>
            <a:r>
              <a:rPr lang="en-US"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lvl="0" algn="ctr"/>
            <a:r>
              <a:rPr lang="ru-RU" sz="1400" dirty="0" smtClean="0">
                <a:latin typeface="Times New Roman" pitchFamily="18" charset="0"/>
                <a:cs typeface="Times New Roman" pitchFamily="18" charset="0"/>
              </a:rPr>
              <a:t>у должника отсутствует имущество, на которое может быть обращено взыскание, и все принятые судебным приставом-исполнителем меры по отысканию такого имущества оказались безрезультатными.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2013 ГОДА ПО НАЛОГУ НА ПРИБЫЛЬ ОРГАНИЗАЦИЙ</a:t>
            </a:r>
            <a:endParaRPr lang="ru-RU" sz="1600" b="1" dirty="0">
              <a:latin typeface="Times New Roman" pitchFamily="18" charset="0"/>
              <a:cs typeface="Times New Roman" pitchFamily="18" charset="0"/>
            </a:endParaRPr>
          </a:p>
        </p:txBody>
      </p:sp>
      <p:sp>
        <p:nvSpPr>
          <p:cNvPr id="3" name="TextBox 2"/>
          <p:cNvSpPr txBox="1"/>
          <p:nvPr/>
        </p:nvSpPr>
        <p:spPr>
          <a:xfrm>
            <a:off x="500034" y="785794"/>
            <a:ext cx="8072494" cy="1600438"/>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5</a:t>
            </a:r>
          </a:p>
          <a:p>
            <a:pPr algn="ctr"/>
            <a:r>
              <a:rPr lang="ru-RU" sz="1400" b="1" dirty="0" smtClean="0">
                <a:solidFill>
                  <a:srgbClr val="FF0000"/>
                </a:solidFill>
                <a:latin typeface="Times New Roman" pitchFamily="18" charset="0"/>
                <a:cs typeface="Times New Roman" pitchFamily="18" charset="0"/>
              </a:rPr>
              <a:t>Размер процентов по долговым обязательствам, относимых в расходы в налоговом учете </a:t>
            </a:r>
            <a:endParaRPr lang="ru-RU" sz="1400" dirty="0" smtClean="0">
              <a:solidFill>
                <a:srgbClr val="FF0000"/>
              </a:solidFill>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Предельная величина процентов по долговому обязательству, принимаемая к учету в целях налогообложения, в 2013 г. та же, что и в 2012 г. </a:t>
            </a:r>
            <a:r>
              <a:rPr lang="ru-RU" sz="1400" dirty="0" smtClean="0">
                <a:latin typeface="Times New Roman" pitchFamily="18" charset="0"/>
                <a:cs typeface="Times New Roman" pitchFamily="18" charset="0"/>
              </a:rPr>
              <a:t>(ставка для расчета процентов принимается равной ставке процента, установленной соглашением сторон, но не выше ставки рефинансирования ЦБ РФ, увеличенной в 1,8 раза - при оформлении долгового обязательства в рублях или в 0,8 раза - по долговым обязательствам в иностранной валюте, см. </a:t>
            </a:r>
            <a:r>
              <a:rPr lang="ru-RU" sz="1400" b="1" u="sng" dirty="0" smtClean="0">
                <a:latin typeface="Times New Roman" pitchFamily="18" charset="0"/>
                <a:cs typeface="Times New Roman" pitchFamily="18" charset="0"/>
              </a:rPr>
              <a:t>п. 1.1 ст. 269 НК РФ</a:t>
            </a:r>
            <a:r>
              <a:rPr lang="ru-RU" sz="1400" dirty="0" smtClean="0">
                <a:latin typeface="Times New Roman" pitchFamily="18" charset="0"/>
                <a:cs typeface="Times New Roman" pitchFamily="18" charset="0"/>
              </a:rPr>
              <a:t>).</a:t>
            </a:r>
            <a:endParaRPr lang="ru-RU" sz="1400" b="1" dirty="0" smtClean="0">
              <a:latin typeface="Times New Roman" pitchFamily="18" charset="0"/>
              <a:cs typeface="Times New Roman" pitchFamily="18" charset="0"/>
            </a:endParaRPr>
          </a:p>
        </p:txBody>
      </p:sp>
      <p:sp>
        <p:nvSpPr>
          <p:cNvPr id="4" name="TextBox 3"/>
          <p:cNvSpPr txBox="1"/>
          <p:nvPr/>
        </p:nvSpPr>
        <p:spPr>
          <a:xfrm>
            <a:off x="500034" y="2643182"/>
            <a:ext cx="8072494" cy="1600438"/>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6</a:t>
            </a:r>
          </a:p>
          <a:p>
            <a:pPr algn="ctr"/>
            <a:r>
              <a:rPr lang="ru-RU" sz="1400" b="1" dirty="0" smtClean="0">
                <a:solidFill>
                  <a:srgbClr val="FF0000"/>
                </a:solidFill>
                <a:latin typeface="Times New Roman" pitchFamily="18" charset="0"/>
                <a:cs typeface="Times New Roman" pitchFamily="18" charset="0"/>
              </a:rPr>
              <a:t>Дата признания  дохода от реализации  недвижимого имущества</a:t>
            </a:r>
            <a:endParaRPr lang="ru-RU" sz="1400" dirty="0" smtClean="0">
              <a:solidFill>
                <a:srgbClr val="FF000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Новый </a:t>
            </a:r>
            <a:r>
              <a:rPr lang="ru-RU" sz="1400" b="1" u="sng" dirty="0" err="1" smtClean="0">
                <a:latin typeface="Times New Roman" pitchFamily="18" charset="0"/>
                <a:cs typeface="Times New Roman" pitchFamily="18" charset="0"/>
              </a:rPr>
              <a:t>абз</a:t>
            </a:r>
            <a:r>
              <a:rPr lang="ru-RU" sz="1400" b="1" u="sng" dirty="0" smtClean="0">
                <a:latin typeface="Times New Roman" pitchFamily="18" charset="0"/>
                <a:cs typeface="Times New Roman" pitchFamily="18" charset="0"/>
              </a:rPr>
              <a:t>. 2 п. 3 ст. 271 НК РФ</a:t>
            </a:r>
            <a:r>
              <a:rPr lang="ru-RU" sz="1400" dirty="0" smtClean="0">
                <a:latin typeface="Times New Roman" pitchFamily="18" charset="0"/>
                <a:cs typeface="Times New Roman" pitchFamily="18" charset="0"/>
              </a:rPr>
              <a:t> устанавливает момент признания дохода от реализации  недвижимого имущества признается для целей исчисления налога на прибыль. </a:t>
            </a:r>
            <a:r>
              <a:rPr lang="ru-RU" sz="1400" b="1" dirty="0" smtClean="0">
                <a:latin typeface="Times New Roman" pitchFamily="18" charset="0"/>
                <a:cs typeface="Times New Roman" pitchFamily="18" charset="0"/>
              </a:rPr>
              <a:t>Этой датой является дата передачи недвижимости приобретателю по передаточному акту или иному документу о передаче</a:t>
            </a:r>
            <a:r>
              <a:rPr lang="ru-RU" sz="1400" dirty="0" smtClean="0">
                <a:latin typeface="Times New Roman" pitchFamily="18" charset="0"/>
                <a:cs typeface="Times New Roman" pitchFamily="18" charset="0"/>
              </a:rPr>
              <a:t>. Таким образом, момент признания дохода не зависит от момента государственной регистрации прав на недвижимое имущество. </a:t>
            </a:r>
            <a:endParaRPr lang="ru-RU" sz="1400" b="1" dirty="0" smtClean="0">
              <a:latin typeface="Times New Roman" pitchFamily="18" charset="0"/>
              <a:cs typeface="Times New Roman" pitchFamily="18" charset="0"/>
            </a:endParaRPr>
          </a:p>
        </p:txBody>
      </p:sp>
      <p:sp>
        <p:nvSpPr>
          <p:cNvPr id="5" name="TextBox 4"/>
          <p:cNvSpPr txBox="1"/>
          <p:nvPr/>
        </p:nvSpPr>
        <p:spPr>
          <a:xfrm>
            <a:off x="500034" y="4500570"/>
            <a:ext cx="8072494" cy="1600438"/>
          </a:xfrm>
          <a:prstGeom prst="rect">
            <a:avLst/>
          </a:prstGeom>
          <a:solidFill>
            <a:schemeClr val="bg1"/>
          </a:solid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7</a:t>
            </a:r>
          </a:p>
          <a:p>
            <a:pPr algn="ctr"/>
            <a:r>
              <a:rPr lang="ru-RU" sz="1400" b="1" dirty="0" smtClean="0">
                <a:solidFill>
                  <a:srgbClr val="FF0000"/>
                </a:solidFill>
                <a:latin typeface="Times New Roman" pitchFamily="18" charset="0"/>
                <a:cs typeface="Times New Roman" pitchFamily="18" charset="0"/>
              </a:rPr>
              <a:t>Порядок амортизации имущества, относящегося к мобилизационным мощностям</a:t>
            </a:r>
            <a:endParaRPr lang="ru-RU" sz="1400" dirty="0" smtClean="0">
              <a:solidFill>
                <a:srgbClr val="FF000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Согласно </a:t>
            </a:r>
            <a:r>
              <a:rPr lang="ru-RU" sz="1400" b="1" u="sng" dirty="0" err="1" smtClean="0">
                <a:latin typeface="Times New Roman" pitchFamily="18" charset="0"/>
                <a:cs typeface="Times New Roman" pitchFamily="18" charset="0"/>
              </a:rPr>
              <a:t>абз</a:t>
            </a:r>
            <a:r>
              <a:rPr lang="ru-RU" sz="1400" b="1" u="sng" dirty="0" smtClean="0">
                <a:latin typeface="Times New Roman" pitchFamily="18" charset="0"/>
                <a:cs typeface="Times New Roman" pitchFamily="18" charset="0"/>
              </a:rPr>
              <a:t>. 4 п. 1 ст. 256 НК РФ и </a:t>
            </a:r>
            <a:r>
              <a:rPr lang="ru-RU" sz="1400" b="1" u="sng" dirty="0" err="1" smtClean="0">
                <a:latin typeface="Times New Roman" pitchFamily="18" charset="0"/>
                <a:cs typeface="Times New Roman" pitchFamily="18" charset="0"/>
              </a:rPr>
              <a:t>подп</a:t>
            </a:r>
            <a:r>
              <a:rPr lang="ru-RU" sz="1400" b="1" u="sng" dirty="0" smtClean="0">
                <a:latin typeface="Times New Roman" pitchFamily="18" charset="0"/>
                <a:cs typeface="Times New Roman" pitchFamily="18" charset="0"/>
              </a:rPr>
              <a:t>. 17 п. 1 ст. 265</a:t>
            </a:r>
            <a:r>
              <a:rPr lang="ru-RU" sz="1400" dirty="0" smtClean="0">
                <a:latin typeface="Times New Roman" pitchFamily="18" charset="0"/>
                <a:cs typeface="Times New Roman" pitchFamily="18" charset="0"/>
              </a:rPr>
              <a:t>,  приобретенное (созданное) имущество, относящееся к мобилизационным мощностям, амортизируется в общем порядке. Расходы на реконструкцию, модернизацию и техническое перевооружение объектов, относящихся к мобилизационным мощностям, не могут быть учтены единовременно, они должны быть учтены в составе первоначальной стоимости основных средств.  </a:t>
            </a:r>
            <a:endParaRPr lang="ru-RU" sz="1400" b="1"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71472" y="142852"/>
            <a:ext cx="8001056"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С 2013 ГОДА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00034" y="714356"/>
            <a:ext cx="8072494" cy="2677656"/>
          </a:xfrm>
          <a:prstGeom prst="rect">
            <a:avLst/>
          </a:prstGeom>
          <a:noFill/>
          <a:ln w="635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Новое положение № 8</a:t>
            </a:r>
          </a:p>
          <a:p>
            <a:pPr algn="ctr"/>
            <a:r>
              <a:rPr lang="ru-RU" sz="1400" b="1" dirty="0" smtClean="0">
                <a:solidFill>
                  <a:srgbClr val="FF0000"/>
                </a:solidFill>
                <a:latin typeface="Times New Roman" pitchFamily="18" charset="0"/>
                <a:cs typeface="Times New Roman" pitchFamily="18" charset="0"/>
              </a:rPr>
              <a:t>Учет убытков, полученных от использования имущества, переданного в доверительное управление  </a:t>
            </a:r>
            <a:endParaRPr lang="ru-RU" sz="1400" dirty="0" smtClean="0">
              <a:solidFill>
                <a:srgbClr val="FF000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Если по условиям договора доверительного управления учредитель управления не является </a:t>
            </a:r>
            <a:r>
              <a:rPr lang="ru-RU" sz="1400" dirty="0" err="1" smtClean="0">
                <a:latin typeface="Times New Roman" pitchFamily="18" charset="0"/>
                <a:cs typeface="Times New Roman" pitchFamily="18" charset="0"/>
              </a:rPr>
              <a:t>выгодоприобретателем</a:t>
            </a:r>
            <a:r>
              <a:rPr lang="ru-RU" sz="1400" dirty="0" smtClean="0">
                <a:latin typeface="Times New Roman" pitchFamily="18" charset="0"/>
                <a:cs typeface="Times New Roman" pitchFamily="18" charset="0"/>
              </a:rPr>
              <a:t>, то убытки, полученные от использования имущества, переданного в доверительное управление,  не учитываются для целей налога на прибыль ни учредителем, ни </a:t>
            </a:r>
            <a:r>
              <a:rPr lang="ru-RU" sz="1400" dirty="0" err="1" smtClean="0">
                <a:latin typeface="Times New Roman" pitchFamily="18" charset="0"/>
                <a:cs typeface="Times New Roman" pitchFamily="18" charset="0"/>
              </a:rPr>
              <a:t>выгодоприобретателем</a:t>
            </a:r>
            <a:r>
              <a:rPr lang="ru-RU" sz="1400" dirty="0" smtClean="0">
                <a:latin typeface="Times New Roman" pitchFamily="18" charset="0"/>
                <a:cs typeface="Times New Roman" pitchFamily="18" charset="0"/>
              </a:rPr>
              <a:t> (</a:t>
            </a:r>
            <a:r>
              <a:rPr lang="ru-RU" sz="1400" b="1" u="sng" dirty="0" smtClean="0">
                <a:latin typeface="Times New Roman" pitchFamily="18" charset="0"/>
                <a:cs typeface="Times New Roman" pitchFamily="18" charset="0"/>
              </a:rPr>
              <a:t>п. 4.1 ст. 276 НК РФ</a:t>
            </a:r>
            <a:r>
              <a:rPr lang="ru-RU" sz="1400" dirty="0" smtClean="0">
                <a:latin typeface="Times New Roman" pitchFamily="18" charset="0"/>
                <a:cs typeface="Times New Roman" pitchFamily="18" charset="0"/>
              </a:rPr>
              <a:t>). Если по условиям договора доверительного управления учредитель управления и </a:t>
            </a:r>
            <a:r>
              <a:rPr lang="ru-RU" sz="1400" dirty="0" err="1" smtClean="0">
                <a:latin typeface="Times New Roman" pitchFamily="18" charset="0"/>
                <a:cs typeface="Times New Roman" pitchFamily="18" charset="0"/>
              </a:rPr>
              <a:t>выгодоприобретатель</a:t>
            </a:r>
            <a:r>
              <a:rPr lang="ru-RU" sz="1400" dirty="0" smtClean="0">
                <a:latin typeface="Times New Roman" pitchFamily="18" charset="0"/>
                <a:cs typeface="Times New Roman" pitchFamily="18" charset="0"/>
              </a:rPr>
              <a:t> - одно и то же лицо, то расходы, связанные с осуществлением договора доверительного управления имуществом, признаются расходами, связанными с производством или </a:t>
            </a:r>
            <a:r>
              <a:rPr lang="ru-RU" sz="1400" dirty="0" err="1" smtClean="0">
                <a:latin typeface="Times New Roman" pitchFamily="18" charset="0"/>
                <a:cs typeface="Times New Roman" pitchFamily="18" charset="0"/>
              </a:rPr>
              <a:t>внереализационными</a:t>
            </a:r>
            <a:r>
              <a:rPr lang="ru-RU" sz="1400" dirty="0" smtClean="0">
                <a:latin typeface="Times New Roman" pitchFamily="18" charset="0"/>
                <a:cs typeface="Times New Roman" pitchFamily="18" charset="0"/>
              </a:rPr>
              <a:t> расходами. Убытки, полученные налогоплательщиком в отчетном (налоговом) периоде, приравниваются к </a:t>
            </a:r>
            <a:r>
              <a:rPr lang="ru-RU" sz="1400" dirty="0" err="1" smtClean="0">
                <a:latin typeface="Times New Roman" pitchFamily="18" charset="0"/>
                <a:cs typeface="Times New Roman" pitchFamily="18" charset="0"/>
              </a:rPr>
              <a:t>внереализационным</a:t>
            </a:r>
            <a:r>
              <a:rPr lang="ru-RU" sz="1400" dirty="0" smtClean="0">
                <a:latin typeface="Times New Roman" pitchFamily="18" charset="0"/>
                <a:cs typeface="Times New Roman" pitchFamily="18" charset="0"/>
              </a:rPr>
              <a:t> расходам (п. 2 ст. 265 НК РФ).</a:t>
            </a:r>
            <a:endParaRPr lang="ru-RU" sz="1400" b="1" dirty="0" smtClean="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48" y="142852"/>
            <a:ext cx="8001056"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2013 ГОДУ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00034" y="500042"/>
            <a:ext cx="8215370" cy="2462213"/>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Федеральный закон от 23.07.2013 № 215-ФЗ (начисление амортизации по объектам основных средств, права на которые подлежат государственной регистрации)</a:t>
            </a:r>
          </a:p>
          <a:p>
            <a:pPr algn="just"/>
            <a:r>
              <a:rPr lang="ru-RU" sz="1400" dirty="0" smtClean="0">
                <a:latin typeface="Times New Roman" pitchFamily="18" charset="0"/>
                <a:cs typeface="Times New Roman" pitchFamily="18" charset="0"/>
              </a:rPr>
              <a:t>  Установить, что начисление амортизации по объектам амортизируемого имущества, права на которые подлежат государственной регистрации в соответствии с законодательством Российской Федерации и которые введены в эксплуатацию до 1 декабря 2012 года, начинается с 1-го числа месяца, следующего за месяцем подачи документов на регистрацию указанных прав. Налогоплательщики, начавшие с 1 января 2013 года начислять амортизацию по таким объектам амортизируемого имущества при отсутствии документально подтвержденного факта подачи документов на регистрацию указанных прав, освобождаются от уплаты пеней и штрафов за неуплату (неполную уплату) налога на прибыль организаций в связи с применением иного порядка начисления амортизации по этим объектам амортизируемого имущества.</a:t>
            </a:r>
          </a:p>
        </p:txBody>
      </p:sp>
      <p:sp>
        <p:nvSpPr>
          <p:cNvPr id="7" name="TextBox 6"/>
          <p:cNvSpPr txBox="1"/>
          <p:nvPr/>
        </p:nvSpPr>
        <p:spPr>
          <a:xfrm>
            <a:off x="428596" y="5042118"/>
            <a:ext cx="8215370" cy="1815882"/>
          </a:xfrm>
          <a:prstGeom prst="rect">
            <a:avLst/>
          </a:prstGeom>
          <a:solidFill>
            <a:schemeClr val="bg1"/>
          </a:solid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Постановление Президиума ВАС РФ от 24.07.2012 № 3546/12 (сроки хранения первичных документов в целях подтверждения права на перенос убытков на будущее)</a:t>
            </a:r>
          </a:p>
          <a:p>
            <a:pPr indent="180000" algn="just">
              <a:buAutoNum type="arabicPeriod"/>
            </a:pPr>
            <a:r>
              <a:rPr lang="ru-RU" sz="1400" dirty="0" smtClean="0">
                <a:latin typeface="Times New Roman" pitchFamily="18" charset="0"/>
                <a:cs typeface="Times New Roman" pitchFamily="18" charset="0"/>
              </a:rPr>
              <a:t>При реорганизации юридического лица право на перенос убытков на будущие периоды сохраняется. </a:t>
            </a:r>
          </a:p>
          <a:p>
            <a:pPr indent="180000" algn="just">
              <a:buAutoNum type="arabicPeriod"/>
            </a:pPr>
            <a:r>
              <a:rPr lang="ru-RU" sz="1400" dirty="0" smtClean="0">
                <a:latin typeface="Times New Roman" pitchFamily="18" charset="0"/>
                <a:cs typeface="Times New Roman" pitchFamily="18" charset="0"/>
              </a:rPr>
              <a:t>В случае отражения в налоговой декларации убытка без соответствующих подтверждающих первичных документов на основании регистров налогового учета и иных аналитических документов, порядок, установленный п. 4 ст. 283 НК РФ, нельзя признать соблюденным. Первичные документы для этих целей надо хранить в течение всего срока, когда перенос убытков осуществляется (максимальный срок – 10 лет). </a:t>
            </a:r>
          </a:p>
        </p:txBody>
      </p:sp>
      <p:sp>
        <p:nvSpPr>
          <p:cNvPr id="8" name="TextBox 7"/>
          <p:cNvSpPr txBox="1"/>
          <p:nvPr/>
        </p:nvSpPr>
        <p:spPr>
          <a:xfrm>
            <a:off x="500034" y="3071810"/>
            <a:ext cx="8215370" cy="1815882"/>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Письмо Минфина России от 03.08.2012 № 03-03-06/1/382 (перенос убытков на будущее)</a:t>
            </a:r>
          </a:p>
          <a:p>
            <a:pPr indent="180000"/>
            <a:r>
              <a:rPr lang="ru-RU" sz="1400" dirty="0" smtClean="0">
                <a:latin typeface="Times New Roman" pitchFamily="18" charset="0"/>
                <a:cs typeface="Times New Roman" pitchFamily="18" charset="0"/>
              </a:rPr>
              <a:t>В соответствии с п. 2 ст. 283 НК РФ налогоплательщик вправе осуществлять перенос убытка на будущее в течение десяти лет, следующих за тем налоговым периодом, в котором получен этот убыток.</a:t>
            </a:r>
          </a:p>
          <a:p>
            <a:pPr indent="180000"/>
            <a:r>
              <a:rPr lang="ru-RU" sz="1400" dirty="0" smtClean="0">
                <a:latin typeface="Times New Roman" pitchFamily="18" charset="0"/>
                <a:cs typeface="Times New Roman" pitchFamily="18" charset="0"/>
              </a:rPr>
              <a:t>Налогоплательщик вправе перенести на текущий налоговый период сумму полученного в предыдущем налоговом периоде убытка.</a:t>
            </a:r>
          </a:p>
          <a:p>
            <a:pPr indent="180000"/>
            <a:r>
              <a:rPr lang="ru-RU" sz="1400" dirty="0" smtClean="0">
                <a:latin typeface="Times New Roman" pitchFamily="18" charset="0"/>
                <a:cs typeface="Times New Roman" pitchFamily="18" charset="0"/>
              </a:rPr>
              <a:t>В аналогичном порядке убыток, не перенесенный на ближайший следующий год, может быть перенесен целиком или частично на следующий год из последующих девяти лет с учетом положений </a:t>
            </a:r>
            <a:r>
              <a:rPr lang="ru-RU" sz="1400" dirty="0" err="1" smtClean="0">
                <a:latin typeface="Times New Roman" pitchFamily="18" charset="0"/>
                <a:cs typeface="Times New Roman" pitchFamily="18" charset="0"/>
              </a:rPr>
              <a:t>абз</a:t>
            </a:r>
            <a:r>
              <a:rPr lang="ru-RU" sz="1400" dirty="0" smtClean="0">
                <a:latin typeface="Times New Roman" pitchFamily="18" charset="0"/>
                <a:cs typeface="Times New Roman" pitchFamily="18" charset="0"/>
              </a:rPr>
              <a:t>. 2 п. 2 ст. 283 НК РФ.</a:t>
            </a:r>
          </a:p>
        </p:txBody>
      </p:sp>
      <p:sp>
        <p:nvSpPr>
          <p:cNvPr id="11" name="Пятно 1 10"/>
          <p:cNvSpPr/>
          <p:nvPr/>
        </p:nvSpPr>
        <p:spPr>
          <a:xfrm>
            <a:off x="285720" y="214290"/>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ятно 1 11"/>
          <p:cNvSpPr/>
          <p:nvPr/>
        </p:nvSpPr>
        <p:spPr>
          <a:xfrm>
            <a:off x="214282" y="292893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ятно 1 12"/>
          <p:cNvSpPr/>
          <p:nvPr/>
        </p:nvSpPr>
        <p:spPr>
          <a:xfrm>
            <a:off x="214282" y="4857760"/>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48" y="142852"/>
            <a:ext cx="8001056"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2013 ГОДУ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71472" y="571480"/>
            <a:ext cx="8215370" cy="738664"/>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Постановление Пленума ВАС РФ от 30.07.2013 № 57</a:t>
            </a:r>
          </a:p>
          <a:p>
            <a:pPr algn="just"/>
            <a:r>
              <a:rPr lang="ru-RU" sz="1400" dirty="0" smtClean="0">
                <a:latin typeface="Times New Roman" pitchFamily="18" charset="0"/>
                <a:cs typeface="Times New Roman" pitchFamily="18" charset="0"/>
              </a:rPr>
              <a:t>За задержку с квартальной отчетностью по налогу на прибыль контролеры вправе требовать только штраф в размере 200 руб. </a:t>
            </a:r>
          </a:p>
        </p:txBody>
      </p:sp>
      <p:sp>
        <p:nvSpPr>
          <p:cNvPr id="7" name="TextBox 6"/>
          <p:cNvSpPr txBox="1"/>
          <p:nvPr/>
        </p:nvSpPr>
        <p:spPr>
          <a:xfrm>
            <a:off x="571472" y="1500174"/>
            <a:ext cx="8215370" cy="1169551"/>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Письмо Минфина России от 24.07.2013 № 03-03-05/29184</a:t>
            </a:r>
            <a:r>
              <a:rPr lang="ru-RU" sz="1400" b="1" dirty="0" smtClean="0">
                <a:latin typeface="Times New Roman" pitchFamily="18" charset="0"/>
                <a:cs typeface="Times New Roman" pitchFamily="18" charset="0"/>
                <a:hlinkClick r:id="rId2" action="ppaction://hlinkfile"/>
              </a:rPr>
              <a:t> </a:t>
            </a:r>
            <a:endParaRPr lang="ru-RU" sz="1400" b="1"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Выигрыш в суде обеспечивает организации </a:t>
            </a:r>
            <a:r>
              <a:rPr lang="ru-RU" sz="1400" dirty="0" err="1" smtClean="0">
                <a:latin typeface="Times New Roman" pitchFamily="18" charset="0"/>
                <a:cs typeface="Times New Roman" pitchFamily="18" charset="0"/>
              </a:rPr>
              <a:t>внереализационный</a:t>
            </a:r>
            <a:r>
              <a:rPr lang="ru-RU" sz="1400" dirty="0" smtClean="0">
                <a:latin typeface="Times New Roman" pitchFamily="18" charset="0"/>
                <a:cs typeface="Times New Roman" pitchFamily="18" charset="0"/>
              </a:rPr>
              <a:t> доход (п. 3 ст. 250 НК РФ). Его сумма будет складываться из госпошлины и судебных издержек, присужденных компании как победительнице. Все эти доходы необходимо отражать на дату, когда решение суда вступит в законную силу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4 п. 4 ст. 271 НК РФ). Перечисления денег от проигравшей стороны ждать не следует. </a:t>
            </a:r>
            <a:endParaRPr lang="ru-RU" sz="1400" b="1" dirty="0" smtClean="0">
              <a:latin typeface="Times New Roman" pitchFamily="18" charset="0"/>
              <a:cs typeface="Times New Roman" pitchFamily="18" charset="0"/>
            </a:endParaRPr>
          </a:p>
        </p:txBody>
      </p:sp>
      <p:sp>
        <p:nvSpPr>
          <p:cNvPr id="6" name="TextBox 5"/>
          <p:cNvSpPr txBox="1"/>
          <p:nvPr/>
        </p:nvSpPr>
        <p:spPr>
          <a:xfrm>
            <a:off x="571472" y="4071942"/>
            <a:ext cx="8215370" cy="1384995"/>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Письмо Минфина России N 02-03-10/37209, Казначейства России N 42-7.4-05/5.2-554 от 10.09.2013 «О правомерности перечисления денежных средств, выдаваемых под отчет, на банковские счета сотрудников организаций в целях осуществления ими с использованием банковских карт оплаты расходов, связанных с деятельностью организации, а также компенсации сотрудникам документально подтвержденных расходов»</a:t>
            </a:r>
          </a:p>
          <a:p>
            <a:pPr algn="just"/>
            <a:r>
              <a:rPr lang="ru-RU" sz="1400" dirty="0" smtClean="0">
                <a:latin typeface="Times New Roman" pitchFamily="18" charset="0"/>
                <a:cs typeface="Times New Roman" pitchFamily="18" charset="0"/>
              </a:rPr>
              <a:t>   Командировочные сотрудникам можно перечислять на </a:t>
            </a:r>
            <a:r>
              <a:rPr lang="ru-RU" sz="1400" dirty="0" err="1" smtClean="0">
                <a:latin typeface="Times New Roman" pitchFamily="18" charset="0"/>
                <a:cs typeface="Times New Roman" pitchFamily="18" charset="0"/>
              </a:rPr>
              <a:t>зарплатную</a:t>
            </a:r>
            <a:r>
              <a:rPr lang="ru-RU" sz="1400" dirty="0" smtClean="0">
                <a:latin typeface="Times New Roman" pitchFamily="18" charset="0"/>
                <a:cs typeface="Times New Roman" pitchFamily="18" charset="0"/>
              </a:rPr>
              <a:t> карту.</a:t>
            </a:r>
          </a:p>
        </p:txBody>
      </p:sp>
      <p:sp>
        <p:nvSpPr>
          <p:cNvPr id="8" name="TextBox 7"/>
          <p:cNvSpPr txBox="1"/>
          <p:nvPr/>
        </p:nvSpPr>
        <p:spPr>
          <a:xfrm>
            <a:off x="571472" y="2786058"/>
            <a:ext cx="8215370" cy="1169551"/>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Письмо Минфина России от 26.08.2012 № 03-03-06/1/34810 (убытки вновь созданной организации и их перенос на будущие периоды) </a:t>
            </a:r>
          </a:p>
          <a:p>
            <a:pPr algn="just"/>
            <a:r>
              <a:rPr lang="ru-RU" sz="1400" dirty="0" smtClean="0">
                <a:latin typeface="Times New Roman" pitchFamily="18" charset="0"/>
                <a:cs typeface="Times New Roman" pitchFamily="18" charset="0"/>
              </a:rPr>
              <a:t>   Если у вновь созданной организации в первый год функционирования нет выручки и есть только расходы, то есть, по итогам года образуется убыток, этот убыток может быть перенесен по правилам ст. 283 НК РФ.</a:t>
            </a:r>
          </a:p>
        </p:txBody>
      </p:sp>
      <p:sp>
        <p:nvSpPr>
          <p:cNvPr id="10" name="Пятно 1 9"/>
          <p:cNvSpPr/>
          <p:nvPr/>
        </p:nvSpPr>
        <p:spPr>
          <a:xfrm>
            <a:off x="357158" y="357166"/>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но 1 10"/>
          <p:cNvSpPr/>
          <p:nvPr/>
        </p:nvSpPr>
        <p:spPr>
          <a:xfrm>
            <a:off x="285720" y="1285860"/>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ятно 1 11"/>
          <p:cNvSpPr/>
          <p:nvPr/>
        </p:nvSpPr>
        <p:spPr>
          <a:xfrm>
            <a:off x="285720" y="2571744"/>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ятно 1 12"/>
          <p:cNvSpPr/>
          <p:nvPr/>
        </p:nvSpPr>
        <p:spPr>
          <a:xfrm>
            <a:off x="285720" y="3857628"/>
            <a:ext cx="357190" cy="4286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48" y="142852"/>
            <a:ext cx="8001056"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НОВОЕ В 2014 ГОДУ ПО НАЛОГУ НА ПРИБЫЛЬ ОРГАНИЗАЦИЙ</a:t>
            </a:r>
            <a:endParaRPr lang="ru-RU" sz="1600" b="1" dirty="0">
              <a:latin typeface="Times New Roman" pitchFamily="18" charset="0"/>
              <a:cs typeface="Times New Roman" pitchFamily="18" charset="0"/>
            </a:endParaRPr>
          </a:p>
        </p:txBody>
      </p:sp>
      <p:sp>
        <p:nvSpPr>
          <p:cNvPr id="5" name="TextBox 4"/>
          <p:cNvSpPr txBox="1"/>
          <p:nvPr/>
        </p:nvSpPr>
        <p:spPr>
          <a:xfrm>
            <a:off x="500034" y="500042"/>
            <a:ext cx="8215370" cy="738664"/>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Расходы на рацион питания экипажей морских, речных и воздушных судов </a:t>
            </a:r>
          </a:p>
          <a:p>
            <a:pPr algn="just"/>
            <a:r>
              <a:rPr lang="ru-RU" sz="1400" dirty="0" smtClean="0">
                <a:latin typeface="Times New Roman" pitchFamily="18" charset="0"/>
                <a:cs typeface="Times New Roman" pitchFamily="18" charset="0"/>
              </a:rPr>
              <a:t>Ограничение по списанию расходов, установленное в </a:t>
            </a:r>
            <a:r>
              <a:rPr lang="ru-RU" sz="1400" dirty="0" err="1" smtClean="0">
                <a:latin typeface="Times New Roman" pitchFamily="18" charset="0"/>
                <a:cs typeface="Times New Roman" pitchFamily="18" charset="0"/>
              </a:rPr>
              <a:t>подп</a:t>
            </a:r>
            <a:r>
              <a:rPr lang="ru-RU" sz="1400" dirty="0" smtClean="0">
                <a:latin typeface="Times New Roman" pitchFamily="18" charset="0"/>
                <a:cs typeface="Times New Roman" pitchFamily="18" charset="0"/>
              </a:rPr>
              <a:t>. 13 п. 1 ст. 264 и п. 38 ст. 270 НК РФ, отменено. </a:t>
            </a:r>
            <a:r>
              <a:rPr lang="ru-RU" sz="1400" b="1" dirty="0" smtClean="0">
                <a:latin typeface="Times New Roman" pitchFamily="18" charset="0"/>
                <a:cs typeface="Times New Roman" pitchFamily="18" charset="0"/>
              </a:rPr>
              <a:t>Затраты можно учесть в полном объеме </a:t>
            </a:r>
            <a:r>
              <a:rPr lang="ru-RU" sz="1400" dirty="0" smtClean="0">
                <a:latin typeface="Times New Roman" pitchFamily="18" charset="0"/>
                <a:cs typeface="Times New Roman" pitchFamily="18" charset="0"/>
              </a:rPr>
              <a:t>(ФЗ от 23.07.2013 № 248-ФЗ)</a:t>
            </a:r>
          </a:p>
        </p:txBody>
      </p:sp>
      <p:sp>
        <p:nvSpPr>
          <p:cNvPr id="6" name="TextBox 5"/>
          <p:cNvSpPr txBox="1"/>
          <p:nvPr/>
        </p:nvSpPr>
        <p:spPr>
          <a:xfrm>
            <a:off x="500034" y="1428736"/>
            <a:ext cx="8215370" cy="2246769"/>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Имущество, не подлежащее амортизации</a:t>
            </a:r>
          </a:p>
          <a:p>
            <a:pPr algn="just"/>
            <a:r>
              <a:rPr lang="ru-RU" sz="1400" dirty="0" smtClean="0">
                <a:latin typeface="Times New Roman" pitchFamily="18" charset="0"/>
                <a:cs typeface="Times New Roman" pitchFamily="18" charset="0"/>
              </a:rPr>
              <a:t>Амортизации не подлежит имущество, созданное или приобретенное полностью за счет бюджетных средств. Стоимость амортизируемого имущества, созданного с использованием бюджетных средств, определяется в соответствии с п. 1 ст. 257 НК РФ (</a:t>
            </a:r>
            <a:r>
              <a:rPr lang="ru-RU" sz="1400" dirty="0" err="1" smtClean="0">
                <a:latin typeface="Times New Roman" pitchFamily="18" charset="0"/>
                <a:cs typeface="Times New Roman" pitchFamily="18" charset="0"/>
              </a:rPr>
              <a:t>пп</a:t>
            </a:r>
            <a:r>
              <a:rPr lang="ru-RU" sz="1400" dirty="0" smtClean="0">
                <a:latin typeface="Times New Roman" pitchFamily="18" charset="0"/>
                <a:cs typeface="Times New Roman" pitchFamily="18" charset="0"/>
              </a:rPr>
              <a:t>. 3 п. 2 ст. 256 и п. 1 ст. 257 НК РФ в редакции Федерального закона от 23.07.2013 № 215-ФЗ): </a:t>
            </a:r>
            <a:r>
              <a:rPr lang="ru-RU" sz="1400" b="1" dirty="0" smtClean="0">
                <a:latin typeface="Times New Roman" pitchFamily="18" charset="0"/>
                <a:cs typeface="Times New Roman" pitchFamily="18" charset="0"/>
              </a:rPr>
              <a:t>Первоначальная стоимость имущества, созданного с использованием бюджетных средств целевого финансирования, определяется как сумма расходов на его приобретение, сооружение, изготовление, доставку и доведение до состояния, в котором оно пригодно для использования, за исключением налога на добавленную стоимость и акцизов, кроме случаев, предусмотренных НК РФ, уменьшенная на сумму расходов, осуществленных за счет бюджетных средств целевого финансирования</a:t>
            </a:r>
          </a:p>
        </p:txBody>
      </p:sp>
      <p:sp>
        <p:nvSpPr>
          <p:cNvPr id="7" name="TextBox 6"/>
          <p:cNvSpPr txBox="1"/>
          <p:nvPr/>
        </p:nvSpPr>
        <p:spPr>
          <a:xfrm>
            <a:off x="500034" y="3857628"/>
            <a:ext cx="8215370" cy="738664"/>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Расширение перечня нематериальных активов </a:t>
            </a:r>
          </a:p>
          <a:p>
            <a:pPr algn="just"/>
            <a:r>
              <a:rPr lang="ru-RU" sz="1400" dirty="0" smtClean="0">
                <a:latin typeface="Times New Roman" pitchFamily="18" charset="0"/>
                <a:cs typeface="Times New Roman" pitchFamily="18" charset="0"/>
              </a:rPr>
              <a:t>К НМА добавилось исключительное право на аудиовизуальные произведения (п. 3 ст. 257 НК РФ в редакции Федерального закона от 23.07.2013 № 215-ФЗ)</a:t>
            </a:r>
          </a:p>
        </p:txBody>
      </p:sp>
      <p:sp>
        <p:nvSpPr>
          <p:cNvPr id="8" name="TextBox 7"/>
          <p:cNvSpPr txBox="1"/>
          <p:nvPr/>
        </p:nvSpPr>
        <p:spPr>
          <a:xfrm>
            <a:off x="500034" y="4714884"/>
            <a:ext cx="8215370" cy="954107"/>
          </a:xfrm>
          <a:prstGeom prst="rect">
            <a:avLst/>
          </a:prstGeom>
          <a:no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Налог на прибыль для отдельных категорий налогоплательщиков </a:t>
            </a:r>
          </a:p>
          <a:p>
            <a:pPr algn="just"/>
            <a:r>
              <a:rPr lang="ru-RU" sz="1400" dirty="0" smtClean="0">
                <a:latin typeface="Times New Roman" pitchFamily="18" charset="0"/>
                <a:cs typeface="Times New Roman" pitchFamily="18" charset="0"/>
              </a:rPr>
              <a:t>Театры, музеи, библиотеки, концертные организации, являющиеся бюджетными учреждениями, не должны платить авансовые платежи по налогу на прибыль. Отчитываться они будут по итогам года (п. 3 ст. 286 НК РФ в редакции ФЗ от 23.07.2013 № 215-ФЗ)</a:t>
            </a:r>
          </a:p>
        </p:txBody>
      </p:sp>
      <p:sp>
        <p:nvSpPr>
          <p:cNvPr id="9" name="TextBox 8"/>
          <p:cNvSpPr txBox="1"/>
          <p:nvPr/>
        </p:nvSpPr>
        <p:spPr>
          <a:xfrm>
            <a:off x="500034" y="5857892"/>
            <a:ext cx="8215370" cy="738664"/>
          </a:xfrm>
          <a:prstGeom prst="rect">
            <a:avLst/>
          </a:prstGeom>
          <a:solidFill>
            <a:schemeClr val="bg1"/>
          </a:solidFill>
          <a:ln w="12700">
            <a:solidFill>
              <a:schemeClr val="tx1"/>
            </a:solidFill>
          </a:ln>
        </p:spPr>
        <p:txBody>
          <a:bodyPr wrap="square" rtlCol="0">
            <a:spAutoFit/>
          </a:bodyPr>
          <a:lstStyle/>
          <a:p>
            <a:pPr algn="just"/>
            <a:r>
              <a:rPr lang="ru-RU" sz="1400" b="1" dirty="0" smtClean="0">
                <a:latin typeface="Times New Roman" pitchFamily="18" charset="0"/>
                <a:cs typeface="Times New Roman" pitchFamily="18" charset="0"/>
              </a:rPr>
              <a:t>Коэффициенты амортизации </a:t>
            </a:r>
          </a:p>
          <a:p>
            <a:pPr algn="just"/>
            <a:r>
              <a:rPr lang="ru-RU" sz="1400" dirty="0" smtClean="0">
                <a:latin typeface="Times New Roman" pitchFamily="18" charset="0"/>
                <a:cs typeface="Times New Roman" pitchFamily="18" charset="0"/>
              </a:rPr>
              <a:t>В отношении одного основного средства можно применять только один повышающий коэффициент амортизации (п. 5 ст. 259.3 НК РФ, Федеральный закон от 30.09.2013 № 268-ФЗ)</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СПОРЫ ПО ВОПРОСАМ УПЛАТЫ НАЛОГА НА ПРИБЫЛЬ ОРГАНИЗАЦИЙ </a:t>
            </a:r>
            <a:endParaRPr lang="ru-RU" sz="1600" b="1" dirty="0">
              <a:latin typeface="Times New Roman" pitchFamily="18" charset="0"/>
              <a:cs typeface="Times New Roman" pitchFamily="18" charset="0"/>
            </a:endParaRPr>
          </a:p>
        </p:txBody>
      </p:sp>
      <p:sp>
        <p:nvSpPr>
          <p:cNvPr id="5" name="TextBox 4"/>
          <p:cNvSpPr txBox="1"/>
          <p:nvPr/>
        </p:nvSpPr>
        <p:spPr>
          <a:xfrm>
            <a:off x="1142976" y="785794"/>
            <a:ext cx="7072362" cy="523220"/>
          </a:xfrm>
          <a:prstGeom prst="rect">
            <a:avLst/>
          </a:prstGeom>
          <a:noFill/>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Постановление Федерального арбитражного суда </a:t>
            </a:r>
            <a:r>
              <a:rPr lang="ru-RU" sz="1400" b="1" dirty="0" err="1" smtClean="0">
                <a:solidFill>
                  <a:srgbClr val="FF0000"/>
                </a:solidFill>
                <a:latin typeface="Times New Roman" pitchFamily="18" charset="0"/>
                <a:cs typeface="Times New Roman" pitchFamily="18" charset="0"/>
              </a:rPr>
              <a:t>Восточно-Сибирского</a:t>
            </a:r>
            <a:r>
              <a:rPr lang="ru-RU" sz="1400" b="1" dirty="0" smtClean="0">
                <a:solidFill>
                  <a:srgbClr val="FF0000"/>
                </a:solidFill>
                <a:latin typeface="Times New Roman" pitchFamily="18" charset="0"/>
                <a:cs typeface="Times New Roman" pitchFamily="18" charset="0"/>
              </a:rPr>
              <a:t> округа от 27 июня 2012 г. № А33-17923/2011</a:t>
            </a:r>
            <a:endParaRPr lang="ru-RU" sz="1400" b="1" dirty="0">
              <a:solidFill>
                <a:srgbClr val="FF0000"/>
              </a:solidFill>
              <a:latin typeface="Times New Roman" pitchFamily="18" charset="0"/>
              <a:cs typeface="Times New Roman" pitchFamily="18" charset="0"/>
            </a:endParaRPr>
          </a:p>
        </p:txBody>
      </p:sp>
      <p:sp>
        <p:nvSpPr>
          <p:cNvPr id="6" name="TextBox 5"/>
          <p:cNvSpPr txBox="1"/>
          <p:nvPr/>
        </p:nvSpPr>
        <p:spPr>
          <a:xfrm>
            <a:off x="642910" y="1285860"/>
            <a:ext cx="8072494" cy="3108543"/>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Суть спора и позиция налогового органа: </a:t>
            </a:r>
          </a:p>
          <a:p>
            <a:pPr algn="ctr"/>
            <a:r>
              <a:rPr lang="ru-RU" sz="1400" dirty="0" smtClean="0">
                <a:latin typeface="Times New Roman" pitchFamily="18" charset="0"/>
                <a:cs typeface="Times New Roman" pitchFamily="18" charset="0"/>
              </a:rPr>
              <a:t>Инспекция настаивает на неправомерности снижения судом минимальной санкции (по ст. 119 НК РФ за непредставление налоговой декларации) на основе применения смягчающих обстоятельств к налогоплательщику муниципальному казенному учреждению культуры "Централизованная клубная система с. Никольское". </a:t>
            </a:r>
          </a:p>
          <a:p>
            <a:pPr algn="ct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Позиция суда:</a:t>
            </a:r>
          </a:p>
          <a:p>
            <a:pPr algn="ctr"/>
            <a:r>
              <a:rPr lang="ru-RU" sz="1400" dirty="0" smtClean="0">
                <a:latin typeface="Times New Roman" pitchFamily="18" charset="0"/>
                <a:cs typeface="Times New Roman" pitchFamily="18" charset="0"/>
              </a:rPr>
              <a:t>Суд пришел к выводу о следующем: налоговое законодательство не содержит запрет на снижение фиксированного минимального размера штрафа (п. 3, 4 ст. 114 НК РФ) и предыдущие решения судов о снижении штрафа в два раза правомерно. Смягчающие обстоятельства в деле: ответчик является муниципальным казенным учреждением культуры и не занимается предпринимательской деятельностью; период просрочки подачи декларации является незначительным; несоразмерность санкции последствиям совершенного правонарушения; финансирование ответчика за счет средств бюджета; отсутствие умысла на совершение налогового правонарушения и </a:t>
            </a:r>
            <a:r>
              <a:rPr lang="ru-RU" sz="1400" dirty="0" err="1" smtClean="0">
                <a:latin typeface="Times New Roman" pitchFamily="18" charset="0"/>
                <a:cs typeface="Times New Roman" pitchFamily="18" charset="0"/>
              </a:rPr>
              <a:t>непричинение</a:t>
            </a:r>
            <a:r>
              <a:rPr lang="ru-RU" sz="1400" dirty="0" smtClean="0">
                <a:latin typeface="Times New Roman" pitchFamily="18" charset="0"/>
                <a:cs typeface="Times New Roman" pitchFamily="18" charset="0"/>
              </a:rPr>
              <a:t> ущерба.</a:t>
            </a:r>
          </a:p>
        </p:txBody>
      </p:sp>
      <p:sp>
        <p:nvSpPr>
          <p:cNvPr id="7" name="Скругленный прямоугольник 6"/>
          <p:cNvSpPr/>
          <p:nvPr/>
        </p:nvSpPr>
        <p:spPr>
          <a:xfrm>
            <a:off x="1000100" y="4714884"/>
            <a:ext cx="742955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214414" y="4714884"/>
            <a:ext cx="7143800" cy="584775"/>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Решение принято в пользу налогоплательщика, санкции могут быть снижены</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НАЛОГОВЫЕ СПОРЫ ПО ВОПРОСАМ УПЛАТЫ НАЛОГА НА ПРИБЫЛЬ ОРГАНИЗАЦИЙ </a:t>
            </a:r>
            <a:endParaRPr lang="ru-RU" sz="1600" b="1" dirty="0">
              <a:latin typeface="Times New Roman" pitchFamily="18" charset="0"/>
              <a:cs typeface="Times New Roman" pitchFamily="18" charset="0"/>
            </a:endParaRPr>
          </a:p>
        </p:txBody>
      </p:sp>
      <p:sp>
        <p:nvSpPr>
          <p:cNvPr id="5" name="TextBox 4"/>
          <p:cNvSpPr txBox="1"/>
          <p:nvPr/>
        </p:nvSpPr>
        <p:spPr>
          <a:xfrm>
            <a:off x="1142976" y="785794"/>
            <a:ext cx="7072362" cy="307777"/>
          </a:xfrm>
          <a:prstGeom prst="rect">
            <a:avLst/>
          </a:prstGeom>
          <a:noFill/>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Решение Арбитражного суда г. Москвы от 05.11.2008 по делу № А40-53971/08-129-221</a:t>
            </a:r>
            <a:endParaRPr lang="ru-RU" sz="1400" b="1" dirty="0">
              <a:solidFill>
                <a:srgbClr val="FF0000"/>
              </a:solidFill>
              <a:latin typeface="Times New Roman" pitchFamily="18" charset="0"/>
              <a:cs typeface="Times New Roman" pitchFamily="18" charset="0"/>
            </a:endParaRPr>
          </a:p>
        </p:txBody>
      </p:sp>
      <p:sp>
        <p:nvSpPr>
          <p:cNvPr id="6" name="TextBox 5"/>
          <p:cNvSpPr txBox="1"/>
          <p:nvPr/>
        </p:nvSpPr>
        <p:spPr>
          <a:xfrm>
            <a:off x="642910" y="1071546"/>
            <a:ext cx="8072494" cy="2893100"/>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Суть спора и позиция налогового органа: </a:t>
            </a:r>
          </a:p>
          <a:p>
            <a:pPr algn="ctr"/>
            <a:r>
              <a:rPr lang="ru-RU" sz="1400" dirty="0" smtClean="0">
                <a:latin typeface="Times New Roman" pitchFamily="18" charset="0"/>
                <a:cs typeface="Times New Roman" pitchFamily="18" charset="0"/>
              </a:rPr>
              <a:t>Налоговый орган </a:t>
            </a:r>
            <a:r>
              <a:rPr lang="ru-RU" sz="1400" dirty="0" err="1" smtClean="0">
                <a:latin typeface="Times New Roman" pitchFamily="18" charset="0"/>
                <a:cs typeface="Times New Roman" pitchFamily="18" charset="0"/>
              </a:rPr>
              <a:t>доначислил</a:t>
            </a:r>
            <a:r>
              <a:rPr lang="ru-RU" sz="1400" dirty="0" smtClean="0">
                <a:latin typeface="Times New Roman" pitchFamily="18" charset="0"/>
                <a:cs typeface="Times New Roman" pitchFamily="18" charset="0"/>
              </a:rPr>
              <a:t> налога на прибыль ГУК "Московский драматический театр под руководством А. </a:t>
            </a:r>
            <a:r>
              <a:rPr lang="ru-RU" sz="1400" dirty="0" err="1" smtClean="0">
                <a:latin typeface="Times New Roman" pitchFamily="18" charset="0"/>
                <a:cs typeface="Times New Roman" pitchFamily="18" charset="0"/>
              </a:rPr>
              <a:t>Джигарханяна</a:t>
            </a:r>
            <a:r>
              <a:rPr lang="ru-RU" sz="1400" dirty="0" smtClean="0">
                <a:latin typeface="Times New Roman" pitchFamily="18" charset="0"/>
                <a:cs typeface="Times New Roman" pitchFamily="18" charset="0"/>
              </a:rPr>
              <a:t>", начислил штраф и пени, поскольку учреждение не включило в состав </a:t>
            </a:r>
            <a:r>
              <a:rPr lang="ru-RU" sz="1400" dirty="0" err="1" smtClean="0">
                <a:latin typeface="Times New Roman" pitchFamily="18" charset="0"/>
                <a:cs typeface="Times New Roman" pitchFamily="18" charset="0"/>
              </a:rPr>
              <a:t>внереализационных</a:t>
            </a:r>
            <a:r>
              <a:rPr lang="ru-RU" sz="1400" dirty="0" smtClean="0">
                <a:latin typeface="Times New Roman" pitchFamily="18" charset="0"/>
                <a:cs typeface="Times New Roman" pitchFamily="18" charset="0"/>
              </a:rPr>
              <a:t> доходов средства, выделенные Департаментом культуры г. Москвы, впоследствии потраченные на приобретение профессионального светового и звукового оборудования </a:t>
            </a:r>
          </a:p>
          <a:p>
            <a:pPr algn="ctr"/>
            <a:endParaRPr lang="ru-RU" sz="1400" b="1" dirty="0" smtClean="0">
              <a:latin typeface="Times New Roman" pitchFamily="18" charset="0"/>
              <a:cs typeface="Times New Roman" pitchFamily="18" charset="0"/>
            </a:endParaRPr>
          </a:p>
          <a:p>
            <a:pPr algn="ctr"/>
            <a:r>
              <a:rPr lang="ru-RU" sz="1400" b="1" dirty="0" smtClean="0">
                <a:latin typeface="Times New Roman" pitchFamily="18" charset="0"/>
                <a:cs typeface="Times New Roman" pitchFamily="18" charset="0"/>
              </a:rPr>
              <a:t>Позиция суда:</a:t>
            </a:r>
          </a:p>
          <a:p>
            <a:pPr algn="ctr"/>
            <a:r>
              <a:rPr lang="ru-RU" sz="1400" dirty="0" smtClean="0">
                <a:latin typeface="Times New Roman" pitchFamily="18" charset="0"/>
                <a:cs typeface="Times New Roman" pitchFamily="18" charset="0"/>
              </a:rPr>
              <a:t>Суд пришел к выводу о том, что профессиональное световое и звуковое оборудование приобретено учреждением по договорам на бюджетные средства, которые были предоставлены именно с этой целью - приобретение основных средств. Профессиональное световое и звуковое оборудование относятся к основным средствам заявителя, поскольку необходимо ему для выполнения уставной деятельности. Следовательно, включать в налоговую базу доходы, направленные на приобретение подобного оборудования, не нужно. </a:t>
            </a:r>
          </a:p>
        </p:txBody>
      </p:sp>
      <p:sp>
        <p:nvSpPr>
          <p:cNvPr id="7" name="Скругленный прямоугольник 6"/>
          <p:cNvSpPr/>
          <p:nvPr/>
        </p:nvSpPr>
        <p:spPr>
          <a:xfrm>
            <a:off x="1000100" y="4071942"/>
            <a:ext cx="742955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142976" y="4143380"/>
            <a:ext cx="7143800" cy="338554"/>
          </a:xfrm>
          <a:prstGeom prst="rect">
            <a:avLst/>
          </a:prstGeom>
          <a:noFill/>
        </p:spPr>
        <p:txBody>
          <a:bodyPr wrap="square" rtlCol="0">
            <a:spAutoFit/>
          </a:bodyPr>
          <a:lstStyle/>
          <a:p>
            <a:pPr algn="ctr"/>
            <a:r>
              <a:rPr lang="ru-RU" sz="1600" b="1" dirty="0" smtClean="0">
                <a:solidFill>
                  <a:schemeClr val="bg1"/>
                </a:solidFill>
                <a:latin typeface="Times New Roman" pitchFamily="18" charset="0"/>
                <a:cs typeface="Times New Roman" pitchFamily="18" charset="0"/>
              </a:rPr>
              <a:t>Решение принято в пользу налогоплательщика, санкции не применяются</a:t>
            </a:r>
            <a:endParaRPr lang="ru-RU" sz="1600" b="1" dirty="0">
              <a:solidFill>
                <a:schemeClr val="bg1"/>
              </a:solidFill>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В НАЛОГООБЛОЖЕНИИ В СВЕТЕ НАПРАВЛЕНИЙ НАЛОГОВОЙ ПОЛИТИКИ НА 2014 г.  и 2015, 2016 гг.</a:t>
            </a:r>
            <a:endParaRPr lang="ru-RU" sz="1600" b="1" dirty="0">
              <a:latin typeface="Times New Roman" pitchFamily="18" charset="0"/>
              <a:cs typeface="Times New Roman" pitchFamily="18" charset="0"/>
            </a:endParaRPr>
          </a:p>
        </p:txBody>
      </p:sp>
      <p:sp>
        <p:nvSpPr>
          <p:cNvPr id="5" name="TextBox 4"/>
          <p:cNvSpPr txBox="1"/>
          <p:nvPr/>
        </p:nvSpPr>
        <p:spPr>
          <a:xfrm>
            <a:off x="642910" y="1500174"/>
            <a:ext cx="8215370" cy="3108543"/>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НДФЛ</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Повышение ставки НДФЛ или введение прогрессивной шкалы этого налога в долгосрочном периоде не планируется </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Введение инвестиционного налогового вычета по НДФЛ в размере положительного финансового результата, полученного налогоплательщиком в налоговом периоде от реализации (погашения) ценных бумаг с обязательным централизованным хранением, обращающихся на организованном рынке ценных бумаг и находившихся в собственности налогоплательщика более 3 лет, а также инвестиционных паев паевых инвестиционных фондов, состоящих из указанных выше ценных бумаг и находившихся в собственности налогоплательщика более 3 лет</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Освобождение от налогообложения процентов, получаемых физическими лицами по банковским вкладам</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В законодательство о ценных бумагах будет включено понятие «индивидуальный инвестиционный счет», а также требования к осуществлению профессиональной деятельности на рынке ценных бумаг, связанные с ведением индивидуальных инвестиционных счетов</a:t>
            </a:r>
          </a:p>
        </p:txBody>
      </p:sp>
      <p:sp>
        <p:nvSpPr>
          <p:cNvPr id="6" name="TextBox 5"/>
          <p:cNvSpPr txBox="1"/>
          <p:nvPr/>
        </p:nvSpPr>
        <p:spPr>
          <a:xfrm>
            <a:off x="642910" y="4786322"/>
            <a:ext cx="8215370" cy="1600438"/>
          </a:xfrm>
          <a:prstGeom prst="rect">
            <a:avLst/>
          </a:prstGeom>
          <a:solidFill>
            <a:schemeClr val="bg1"/>
          </a:solid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 на прибыль организаций </a:t>
            </a:r>
          </a:p>
          <a:p>
            <a:pPr algn="ctr"/>
            <a:r>
              <a:rPr lang="ru-RU" sz="1400" b="1" u="sng" dirty="0" smtClean="0">
                <a:latin typeface="Times New Roman" pitchFamily="18" charset="0"/>
                <a:cs typeface="Times New Roman" pitchFamily="18" charset="0"/>
              </a:rPr>
              <a:t>Упрощение налогового учета и его сближение с бухгалтерским учетом</a:t>
            </a:r>
            <a:endParaRPr lang="ru-RU" sz="1400" b="1" dirty="0" smtClean="0">
              <a:latin typeface="Times New Roman" pitchFamily="18" charset="0"/>
              <a:cs typeface="Times New Roman" pitchFamily="18" charset="0"/>
            </a:endParaRPr>
          </a:p>
          <a:p>
            <a:pPr algn="ctr"/>
            <a:r>
              <a:rPr lang="ru-RU" sz="1400" b="1" dirty="0" smtClean="0">
                <a:solidFill>
                  <a:schemeClr val="accent4"/>
                </a:solidFill>
                <a:latin typeface="Times New Roman" pitchFamily="18" charset="0"/>
                <a:cs typeface="Times New Roman" pitchFamily="18" charset="0"/>
              </a:rPr>
              <a:t>Упрощение налогового учета предлагается осуществлять путем выявления и корректировки норм налогообложения прибыли организаций, вызывающих сложности при ведении учета, а также ограничивающих возможности использования одинаковых правил налогового и бухгалтерского учета, при сохранении действующего подхода к определению налоговой базы по налогу на прибыль организаций</a:t>
            </a:r>
          </a:p>
        </p:txBody>
      </p:sp>
      <p:sp>
        <p:nvSpPr>
          <p:cNvPr id="7" name="TextBox 6"/>
          <p:cNvSpPr txBox="1"/>
          <p:nvPr/>
        </p:nvSpPr>
        <p:spPr>
          <a:xfrm>
            <a:off x="642910" y="857232"/>
            <a:ext cx="8215370" cy="523220"/>
          </a:xfrm>
          <a:prstGeom prst="rect">
            <a:avLst/>
          </a:prstGeom>
          <a:solidFill>
            <a:schemeClr val="bg1"/>
          </a:solidFill>
          <a:ln w="12700">
            <a:solidFill>
              <a:schemeClr val="tx1"/>
            </a:solidFill>
          </a:ln>
        </p:spPr>
        <p:txBody>
          <a:bodyPr wrap="square" rtlCol="0">
            <a:spAutoFit/>
          </a:bodyPr>
          <a:lstStyle/>
          <a:p>
            <a:pPr algn="ctr"/>
            <a:r>
              <a:rPr lang="ru-RU" sz="1400" b="1" dirty="0" smtClean="0">
                <a:solidFill>
                  <a:srgbClr val="FF0000"/>
                </a:solidFill>
                <a:latin typeface="Times New Roman" pitchFamily="18" charset="0"/>
                <a:cs typeface="Times New Roman" pitchFamily="18" charset="0"/>
              </a:rPr>
              <a:t>Основные направления налоговой политики Российской Федерации на 2014 год и на плановый период 2015 и 2016 годов </a:t>
            </a:r>
            <a:r>
              <a:rPr lang="ru-RU" sz="1400" b="1" u="sng" dirty="0" smtClean="0">
                <a:solidFill>
                  <a:srgbClr val="FF0000"/>
                </a:solidFill>
                <a:latin typeface="Times New Roman" pitchFamily="18" charset="0"/>
                <a:cs typeface="Times New Roman" pitchFamily="18" charset="0"/>
              </a:rPr>
              <a:t>одобрены Правительством РФ 30.05.2013</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В НАЛОГООБЛОЖЕНИИ В СВЕТЕ НАПРАВЛЕНИЙ НАЛОГОВОЙ ПОЛИТИКИ НА 2014 г.  и 2015, 2016 гг.</a:t>
            </a:r>
            <a:endParaRPr lang="ru-RU" sz="1600" b="1" dirty="0">
              <a:latin typeface="Times New Roman" pitchFamily="18" charset="0"/>
              <a:cs typeface="Times New Roman" pitchFamily="18" charset="0"/>
            </a:endParaRPr>
          </a:p>
        </p:txBody>
      </p:sp>
      <p:sp>
        <p:nvSpPr>
          <p:cNvPr id="5" name="TextBox 4"/>
          <p:cNvSpPr txBox="1"/>
          <p:nvPr/>
        </p:nvSpPr>
        <p:spPr>
          <a:xfrm>
            <a:off x="500034" y="785794"/>
            <a:ext cx="8215370" cy="1384995"/>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 на прибыль организаций</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Введение статуса «участник инвестиционного проекта», реализуемого на территориях Дальневосточного федерального округа, Забайкальского края, Республики Бурятия или Иркутской области, и налоговых льгот для таких участников</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Возможность для торговых организаций, осуществляющих розничную торговлю с открытым доступом покупателей к товарам, учитывать в целях налогообложения прибыли товарные потери  </a:t>
            </a:r>
          </a:p>
        </p:txBody>
      </p:sp>
      <p:sp>
        <p:nvSpPr>
          <p:cNvPr id="6" name="TextBox 5"/>
          <p:cNvSpPr txBox="1"/>
          <p:nvPr/>
        </p:nvSpPr>
        <p:spPr>
          <a:xfrm>
            <a:off x="500034" y="2428868"/>
            <a:ext cx="8215370" cy="3108543"/>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НДПИ</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Изменение налогообложения добычи газа горючего природного и газового конденсата путем установления порядка исчисления НДПИ при их добыче на основе формульного подхода с привязкой соответствующих ставок НДПИ к стоимости корзины добытого углеводородного сырья </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Завершение разработки специального режима налогообложения нефти, добываемой из </a:t>
            </a:r>
            <a:r>
              <a:rPr lang="ru-RU" sz="1400" b="1" dirty="0" err="1" smtClean="0">
                <a:solidFill>
                  <a:schemeClr val="accent4"/>
                </a:solidFill>
                <a:latin typeface="Times New Roman" pitchFamily="18" charset="0"/>
                <a:cs typeface="Times New Roman" pitchFamily="18" charset="0"/>
              </a:rPr>
              <a:t>трудноизвлекаемых</a:t>
            </a:r>
            <a:r>
              <a:rPr lang="ru-RU" sz="1400" b="1" dirty="0" smtClean="0">
                <a:solidFill>
                  <a:schemeClr val="accent4"/>
                </a:solidFill>
                <a:latin typeface="Times New Roman" pitchFamily="18" charset="0"/>
                <a:cs typeface="Times New Roman" pitchFamily="18" charset="0"/>
              </a:rPr>
              <a:t> запасов</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Проработка вопроса об установлении ставки НДПИ при добыче твердых полезных ископаемых с учетом мировых цен на соответствующие полезные ископаемые</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Установление налоговых преференций по НДПИ при добыче некоторых видов твердых полезных ископаемых на отдельных территориях Российской Федерации, в том числе на территории Дальневосточного федерального округа</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Рассмотрение целесообразности передачи региональным органам власти полномочий по установлению ставок НДПИ по видам полезных ископаемых, относящимся к общераспространенным полезным ископаемым</a:t>
            </a:r>
          </a:p>
        </p:txBody>
      </p:sp>
      <p:sp>
        <p:nvSpPr>
          <p:cNvPr id="7" name="TextBox 6"/>
          <p:cNvSpPr txBox="1"/>
          <p:nvPr/>
        </p:nvSpPr>
        <p:spPr>
          <a:xfrm>
            <a:off x="500034" y="5715016"/>
            <a:ext cx="8215370" cy="738664"/>
          </a:xfrm>
          <a:prstGeom prst="rect">
            <a:avLst/>
          </a:prstGeom>
          <a:solidFill>
            <a:schemeClr val="bg1"/>
          </a:solid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Водный налог</a:t>
            </a:r>
          </a:p>
          <a:p>
            <a:pPr algn="ctr"/>
            <a:r>
              <a:rPr lang="ru-RU" sz="1400" b="1" dirty="0" smtClean="0">
                <a:solidFill>
                  <a:schemeClr val="accent4"/>
                </a:solidFill>
                <a:latin typeface="Times New Roman" pitchFamily="18" charset="0"/>
                <a:cs typeface="Times New Roman" pitchFamily="18" charset="0"/>
              </a:rPr>
              <a:t>Уточнение порядка налогообложения водным налогом пользования подземными водными объектами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cap="all" dirty="0" smtClean="0">
                <a:latin typeface="Times New Roman" pitchFamily="18" charset="0"/>
                <a:cs typeface="Times New Roman" pitchFamily="18" charset="0"/>
              </a:rPr>
              <a:t>Обязанность представления налоговой отчетности</a:t>
            </a:r>
            <a:endParaRPr lang="ru-RU" sz="1600" b="1" cap="all" dirty="0">
              <a:latin typeface="Times New Roman" pitchFamily="18" charset="0"/>
              <a:cs typeface="Times New Roman" pitchFamily="18" charset="0"/>
            </a:endParaRPr>
          </a:p>
        </p:txBody>
      </p:sp>
      <p:sp>
        <p:nvSpPr>
          <p:cNvPr id="5" name="TextBox 4"/>
          <p:cNvSpPr txBox="1"/>
          <p:nvPr/>
        </p:nvSpPr>
        <p:spPr>
          <a:xfrm>
            <a:off x="428596" y="642918"/>
            <a:ext cx="8286808" cy="2677656"/>
          </a:xfrm>
          <a:prstGeom prst="rect">
            <a:avLst/>
          </a:prstGeom>
          <a:solidFill>
            <a:schemeClr val="bg1"/>
          </a:solidFill>
          <a:ln w="6350">
            <a:solidFill>
              <a:schemeClr val="tx1"/>
            </a:solidFill>
          </a:ln>
        </p:spPr>
        <p:txBody>
          <a:bodyPr wrap="square" rtlCol="0">
            <a:spAutoFit/>
          </a:bodyPr>
          <a:lstStyle/>
          <a:p>
            <a:pPr indent="-180000" algn="ctr"/>
            <a:r>
              <a:rPr lang="ru-RU" sz="1400" b="1" dirty="0" smtClean="0">
                <a:latin typeface="Times New Roman" pitchFamily="18" charset="0"/>
                <a:cs typeface="Times New Roman" pitchFamily="18" charset="0"/>
              </a:rPr>
              <a:t>Согласно </a:t>
            </a:r>
            <a:r>
              <a:rPr lang="ru-RU" sz="1400" b="1" dirty="0" err="1" smtClean="0">
                <a:latin typeface="Times New Roman" pitchFamily="18" charset="0"/>
                <a:cs typeface="Times New Roman" pitchFamily="18" charset="0"/>
              </a:rPr>
              <a:t>пп</a:t>
            </a:r>
            <a:r>
              <a:rPr lang="ru-RU" sz="1400" b="1" dirty="0" smtClean="0">
                <a:latin typeface="Times New Roman" pitchFamily="18" charset="0"/>
                <a:cs typeface="Times New Roman" pitchFamily="18" charset="0"/>
              </a:rPr>
              <a:t>. 5 п. 1 ст. 23 НК РФ, налогоплательщики обязаны представлять налоговые декларации по тем налогам, которые они обязаны уплачивать</a:t>
            </a:r>
          </a:p>
          <a:p>
            <a:pPr indent="-180000" algn="ctr"/>
            <a:endParaRPr lang="ru-RU" sz="1400" b="1" dirty="0" smtClean="0">
              <a:latin typeface="Times New Roman" pitchFamily="18" charset="0"/>
              <a:cs typeface="Times New Roman" pitchFamily="18" charset="0"/>
            </a:endParaRPr>
          </a:p>
          <a:p>
            <a:pPr indent="-180000" algn="ctr"/>
            <a:endParaRPr lang="ru-RU" sz="1400" b="1" dirty="0" smtClean="0">
              <a:latin typeface="Times New Roman" pitchFamily="18" charset="0"/>
              <a:cs typeface="Times New Roman" pitchFamily="18" charset="0"/>
            </a:endParaRPr>
          </a:p>
          <a:p>
            <a:pPr indent="-180000" algn="ctr"/>
            <a:r>
              <a:rPr lang="ru-RU" sz="1400" b="1" dirty="0" smtClean="0">
                <a:latin typeface="Times New Roman" pitchFamily="18" charset="0"/>
                <a:cs typeface="Times New Roman" pitchFamily="18" charset="0"/>
              </a:rPr>
              <a:t>Отсутствие у конкретного налогоплательщика по итогам конкретного налогового периода суммы налога к уплате само по себе не освобождает его от обязанности представления налоговой декларации по данному налоговому периоду, если иное не установлено законодательством о налогах и сборах (п. 7 информационного письма Президиума ВАС от 17.03.2003 № 71)</a:t>
            </a:r>
          </a:p>
          <a:p>
            <a:pPr indent="-180000" algn="ctr"/>
            <a:endParaRPr lang="ru-RU" sz="1400" b="1" dirty="0" smtClean="0">
              <a:latin typeface="Times New Roman" pitchFamily="18" charset="0"/>
              <a:cs typeface="Times New Roman" pitchFamily="18" charset="0"/>
            </a:endParaRPr>
          </a:p>
          <a:p>
            <a:pPr indent="-180000" algn="ctr"/>
            <a:r>
              <a:rPr lang="ru-RU" sz="1400" b="1" dirty="0" smtClean="0">
                <a:latin typeface="Times New Roman" pitchFamily="18" charset="0"/>
                <a:cs typeface="Times New Roman" pitchFamily="18" charset="0"/>
              </a:rPr>
              <a:t>Освобожденные от уплаты НДС государственные (муниципальные) учреждения по ст. 145 НК РФ, вправе не представлять налоговые декларации по НДС (Решение ВАС РФ от 13.02.2003 N 10462/02)</a:t>
            </a:r>
          </a:p>
          <a:p>
            <a:pPr indent="-180000" algn="ctr"/>
            <a:endParaRPr lang="ru-RU" sz="1400" b="1" dirty="0" smtClean="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28596" y="214290"/>
            <a:ext cx="8286808" cy="584775"/>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ОСНОВНЫЕ ИЗМЕНЕНИЯ В НАЛОГООБЛОЖЕНИИ В СВЕТЕ НАПРАВЛЕНИЙ НАЛОГОВОЙ ПОЛИТИКИ НА 2014 г.  и 2015, 2016 гг.</a:t>
            </a:r>
            <a:endParaRPr lang="ru-RU" sz="1600" b="1" dirty="0">
              <a:latin typeface="Times New Roman" pitchFamily="18" charset="0"/>
              <a:cs typeface="Times New Roman" pitchFamily="18" charset="0"/>
            </a:endParaRPr>
          </a:p>
        </p:txBody>
      </p:sp>
      <p:sp>
        <p:nvSpPr>
          <p:cNvPr id="5" name="TextBox 4"/>
          <p:cNvSpPr txBox="1"/>
          <p:nvPr/>
        </p:nvSpPr>
        <p:spPr>
          <a:xfrm>
            <a:off x="500034" y="857232"/>
            <a:ext cx="8215370" cy="1169551"/>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 на недвижимость</a:t>
            </a:r>
          </a:p>
          <a:p>
            <a:pPr algn="ctr"/>
            <a:r>
              <a:rPr lang="ru-RU" sz="1400" b="1" dirty="0" smtClean="0">
                <a:solidFill>
                  <a:schemeClr val="accent4"/>
                </a:solidFill>
                <a:latin typeface="Times New Roman" pitchFamily="18" charset="0"/>
                <a:cs typeface="Times New Roman" pitchFamily="18" charset="0"/>
              </a:rPr>
              <a:t>Введение налога на недвижимость для плательщиков – физических лиц, обладающих правом собственности на здания, строения, сооружения, жилые и нежилые помещения, а также обладающие правом собственности, правом постоянного (бессрочного) пользования или правом пожизненного наследуемого владения на земельные участки </a:t>
            </a:r>
          </a:p>
        </p:txBody>
      </p:sp>
      <p:sp>
        <p:nvSpPr>
          <p:cNvPr id="6" name="TextBox 5"/>
          <p:cNvSpPr txBox="1"/>
          <p:nvPr/>
        </p:nvSpPr>
        <p:spPr>
          <a:xfrm>
            <a:off x="500034" y="2214554"/>
            <a:ext cx="8215370" cy="1384995"/>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Налог на недвижимое имущество, находящееся у организаций на праве собственности (хозяйственного ведения или оперативного управления)</a:t>
            </a:r>
          </a:p>
          <a:p>
            <a:pPr algn="ctr"/>
            <a:r>
              <a:rPr lang="ru-RU" sz="1400" b="1" dirty="0" smtClean="0">
                <a:solidFill>
                  <a:schemeClr val="accent4"/>
                </a:solidFill>
                <a:latin typeface="Times New Roman" pitchFamily="18" charset="0"/>
                <a:cs typeface="Times New Roman" pitchFamily="18" charset="0"/>
              </a:rPr>
              <a:t>Введение налога на недвижимое имущество организаций. Будет создан Единый государственный кадастр недвижимости, включающий сведения об объектах недвижимости, принадлежащих юридическим лицам, и об их кадастровой стоимости в целях создания условий для формирования в налоговых органах фискального реестра по налогу на недвижимость</a:t>
            </a:r>
          </a:p>
        </p:txBody>
      </p:sp>
      <p:sp>
        <p:nvSpPr>
          <p:cNvPr id="7" name="TextBox 6"/>
          <p:cNvSpPr txBox="1"/>
          <p:nvPr/>
        </p:nvSpPr>
        <p:spPr>
          <a:xfrm>
            <a:off x="500034" y="3786190"/>
            <a:ext cx="8215370" cy="1815882"/>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Акцизы </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Согласно Концепции осуществления государственной политики противодействия потреблению табака в 2010-2015 гг. акцизы на табачную продукцию будут повышаться таким образом, чтобы в Российской Федерации был обеспечен средний уровень налогообложения табачных изделий на уровне стран Европейского региона Всемирной организации здравоохранения</a:t>
            </a:r>
          </a:p>
          <a:p>
            <a:pPr algn="ctr">
              <a:buFont typeface="Wingdings" pitchFamily="2" charset="2"/>
              <a:buChar char="Ø"/>
            </a:pPr>
            <a:r>
              <a:rPr lang="ru-RU" sz="1400" b="1" dirty="0" smtClean="0">
                <a:solidFill>
                  <a:schemeClr val="accent4"/>
                </a:solidFill>
                <a:latin typeface="Times New Roman" pitchFamily="18" charset="0"/>
                <a:cs typeface="Times New Roman" pitchFamily="18" charset="0"/>
              </a:rPr>
              <a:t>Планируется постепенное повышение акцизов на виды бензина высоких экологических классов. При этом сохранится разница в ставках между бензином более высокого и менее высокого класса в целях стимулирования производства нефтепродуктов высокого класса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1785926"/>
            <a:ext cx="8286808" cy="830997"/>
          </a:xfrm>
          <a:prstGeom prst="rect">
            <a:avLst/>
          </a:prstGeom>
          <a:noFill/>
          <a:ln w="9525">
            <a:noFill/>
            <a:miter lim="800000"/>
            <a:headEnd/>
            <a:tailEnd/>
          </a:ln>
        </p:spPr>
        <p:txBody>
          <a:bodyPr wrap="square">
            <a:spAutoFit/>
          </a:bodyPr>
          <a:lstStyle/>
          <a:p>
            <a:pPr algn="ctr"/>
            <a:r>
              <a:rPr lang="ru-RU" sz="2400" b="1" dirty="0" smtClean="0">
                <a:latin typeface="Times New Roman" pitchFamily="18" charset="0"/>
                <a:cs typeface="Times New Roman" pitchFamily="18" charset="0"/>
              </a:rPr>
              <a:t>ИСЧИСЛЕНИЕ И УПЛАТА НДС БЮДЖЕТНЫМИ УЧРЕЖДЕНИЯМИ</a:t>
            </a:r>
            <a:endParaRPr lang="ru-RU"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НДС по деятельности учреждения, приносящей доход</a:t>
            </a:r>
            <a:r>
              <a:rPr lang="en-US" sz="1600" b="1" cap="all"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
        <p:nvSpPr>
          <p:cNvPr id="4" name="TextBox 3"/>
          <p:cNvSpPr txBox="1"/>
          <p:nvPr/>
        </p:nvSpPr>
        <p:spPr>
          <a:xfrm>
            <a:off x="428596" y="642918"/>
            <a:ext cx="8286808" cy="3323987"/>
          </a:xfrm>
          <a:prstGeom prst="rect">
            <a:avLst/>
          </a:prstGeom>
          <a:noFill/>
        </p:spPr>
        <p:txBody>
          <a:bodyPr wrap="square" rtlCol="0">
            <a:spAutoFit/>
          </a:bodyPr>
          <a:lstStyle/>
          <a:p>
            <a:r>
              <a:rPr lang="ru-RU" sz="1400" i="1" u="sng" dirty="0" smtClean="0">
                <a:latin typeface="Times New Roman" pitchFamily="18" charset="0"/>
                <a:cs typeface="Times New Roman" pitchFamily="18" charset="0"/>
              </a:rPr>
              <a:t>ст. 146 НК РФ – объект налогообложения</a:t>
            </a:r>
          </a:p>
          <a:p>
            <a:endParaRPr lang="ru-RU" sz="1400" i="1" u="sng"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1) реализация товаров (работ, услуг) на территории Российской Федерации, в том числе реализация предметов залога и передача товаров (результатов выполненных работ, оказание услуг) по соглашению о предоставлении отступного или новации, а также передача имущественных прав.</a:t>
            </a:r>
          </a:p>
          <a:p>
            <a:r>
              <a:rPr lang="ru-RU" sz="1400" dirty="0" smtClean="0">
                <a:latin typeface="Times New Roman" pitchFamily="18" charset="0"/>
                <a:cs typeface="Times New Roman" pitchFamily="18" charset="0"/>
              </a:rPr>
              <a:t>Передача права собственности на товары, результатов выполненных работ, оказание услуг на безвозмездной основе признается реализацией товаров (работ, услуг);</a:t>
            </a:r>
          </a:p>
          <a:p>
            <a:r>
              <a:rPr lang="ru-RU" sz="1400" dirty="0" smtClean="0">
                <a:latin typeface="Times New Roman" pitchFamily="18" charset="0"/>
                <a:cs typeface="Times New Roman" pitchFamily="18" charset="0"/>
              </a:rPr>
              <a:t>2) передача на территории Российской Федерации товаров (выполнение работ, оказание услуг) для собственных нужд, расходы на которые не принимаются к вычету (в том числе через амортизационные отчисления) при исчислении налога на прибыль организаций;</a:t>
            </a:r>
          </a:p>
          <a:p>
            <a:r>
              <a:rPr lang="ru-RU" sz="1400" dirty="0" smtClean="0">
                <a:latin typeface="Times New Roman" pitchFamily="18" charset="0"/>
                <a:cs typeface="Times New Roman" pitchFamily="18" charset="0"/>
              </a:rPr>
              <a:t>3) выполнение строительно-монтажных работы для собственного потребления;</a:t>
            </a:r>
          </a:p>
          <a:p>
            <a:r>
              <a:rPr lang="ru-RU" sz="1400" dirty="0" smtClean="0">
                <a:latin typeface="Times New Roman" pitchFamily="18" charset="0"/>
                <a:cs typeface="Times New Roman" pitchFamily="18" charset="0"/>
              </a:rPr>
              <a:t>4) ввоз товаров на территорию Российской Федерации и иные территории, находящиеся под ее юрисдикцией.</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В </a:t>
            </a:r>
            <a:r>
              <a:rPr lang="ru-RU" sz="1400" i="1" u="sng" dirty="0" smtClean="0">
                <a:latin typeface="Times New Roman" pitchFamily="18" charset="0"/>
                <a:cs typeface="Times New Roman" pitchFamily="18" charset="0"/>
              </a:rPr>
              <a:t>п. 2 ст. 146 НК РФ </a:t>
            </a:r>
            <a:r>
              <a:rPr lang="ru-RU" sz="1400" dirty="0" smtClean="0">
                <a:latin typeface="Times New Roman" pitchFamily="18" charset="0"/>
                <a:cs typeface="Times New Roman" pitchFamily="18" charset="0"/>
              </a:rPr>
              <a:t>перечислены операции, не признаваемые объектом налогообложения НДС.</a:t>
            </a:r>
          </a:p>
        </p:txBody>
      </p:sp>
      <p:sp>
        <p:nvSpPr>
          <p:cNvPr id="5" name="TextBox 4"/>
          <p:cNvSpPr txBox="1"/>
          <p:nvPr/>
        </p:nvSpPr>
        <p:spPr>
          <a:xfrm>
            <a:off x="500034" y="4572008"/>
            <a:ext cx="3929090" cy="1600438"/>
          </a:xfrm>
          <a:prstGeom prst="rect">
            <a:avLst/>
          </a:prstGeom>
          <a:solidFill>
            <a:schemeClr val="bg1"/>
          </a:solid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За три предшествующих последовательных календарных месяца сумма выручки от реализации товаров (работ, услуг) организаций или индивидуальных предпринимателей без учета налога не превысила в совокупности два миллиона рублей</a:t>
            </a:r>
            <a:endParaRPr lang="ru-RU" sz="1400" b="1" dirty="0">
              <a:latin typeface="Times New Roman" pitchFamily="18" charset="0"/>
              <a:cs typeface="Times New Roman" pitchFamily="18" charset="0"/>
            </a:endParaRPr>
          </a:p>
        </p:txBody>
      </p:sp>
      <p:sp>
        <p:nvSpPr>
          <p:cNvPr id="6" name="TextBox 5"/>
          <p:cNvSpPr txBox="1"/>
          <p:nvPr/>
        </p:nvSpPr>
        <p:spPr>
          <a:xfrm>
            <a:off x="5429256" y="4857760"/>
            <a:ext cx="3286148" cy="1169551"/>
          </a:xfrm>
          <a:prstGeom prst="rect">
            <a:avLst/>
          </a:prstGeom>
          <a:noFill/>
          <a:ln w="12700">
            <a:solidFill>
              <a:schemeClr val="tx1"/>
            </a:solidFill>
          </a:ln>
        </p:spPr>
        <p:txBody>
          <a:bodyPr wrap="square" rtlCol="0">
            <a:spAutoFit/>
          </a:bodyPr>
          <a:lstStyle/>
          <a:p>
            <a:pPr algn="ctr"/>
            <a:r>
              <a:rPr lang="ru-RU" sz="1400" b="1" dirty="0" smtClean="0">
                <a:latin typeface="Times New Roman" pitchFamily="18" charset="0"/>
                <a:cs typeface="Times New Roman" pitchFamily="18" charset="0"/>
              </a:rPr>
              <a:t>Учреждение освобождается от обязанности по уплате НДС (п. 1 ст. 145 НК РФ). В налоговый орган направляется уведомление и документы по п. 6 ст. 146 НК РФ</a:t>
            </a:r>
            <a:endParaRPr lang="ru-RU" sz="1400" b="1" dirty="0">
              <a:latin typeface="Times New Roman" pitchFamily="18" charset="0"/>
              <a:cs typeface="Times New Roman" pitchFamily="18" charset="0"/>
            </a:endParaRPr>
          </a:p>
        </p:txBody>
      </p:sp>
      <p:sp>
        <p:nvSpPr>
          <p:cNvPr id="7" name="Стрелка вправо 6"/>
          <p:cNvSpPr/>
          <p:nvPr/>
        </p:nvSpPr>
        <p:spPr>
          <a:xfrm>
            <a:off x="4500562" y="5214950"/>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2571736" y="4143380"/>
            <a:ext cx="4357718" cy="307777"/>
          </a:xfrm>
          <a:prstGeom prst="rect">
            <a:avLst/>
          </a:prstGeom>
          <a:noFill/>
        </p:spPr>
        <p:txBody>
          <a:bodyPr wrap="square" rtlCol="0">
            <a:spAutoFit/>
          </a:bodyPr>
          <a:lstStyle/>
          <a:p>
            <a:r>
              <a:rPr lang="ru-RU" sz="1400" b="1" dirty="0" smtClean="0">
                <a:solidFill>
                  <a:srgbClr val="FF0000"/>
                </a:solidFill>
                <a:latin typeface="Times New Roman" pitchFamily="18" charset="0"/>
                <a:cs typeface="Times New Roman" pitchFamily="18" charset="0"/>
              </a:rPr>
              <a:t>УСЛОВИЕ ОСВОБОЖДЕНИЯ ОТ УПЛАТЫ НДС </a:t>
            </a:r>
            <a:endParaRPr lang="ru-RU" sz="1400" b="1"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ОТДЕЛЬНЫЕ СЛУЧАИ УПЛАТЫ НДС УЧРЕЖДЕНИЯМИ </a:t>
            </a:r>
            <a:r>
              <a:rPr lang="en-US" sz="1600" b="1" cap="all"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
        <p:nvSpPr>
          <p:cNvPr id="5" name="TextBox 4"/>
          <p:cNvSpPr txBox="1"/>
          <p:nvPr/>
        </p:nvSpPr>
        <p:spPr>
          <a:xfrm>
            <a:off x="428596" y="642918"/>
            <a:ext cx="8286808" cy="3416320"/>
          </a:xfrm>
          <a:prstGeom prst="rect">
            <a:avLst/>
          </a:prstGeom>
          <a:noFill/>
        </p:spPr>
        <p:txBody>
          <a:bodyPr wrap="square" rtlCol="0">
            <a:spAutoFit/>
          </a:bodyPr>
          <a:lstStyle/>
          <a:p>
            <a:pPr algn="ctr"/>
            <a:r>
              <a:rPr lang="ru-RU" b="1" u="sng" dirty="0" smtClean="0">
                <a:latin typeface="Times New Roman" pitchFamily="18" charset="0"/>
                <a:cs typeface="Times New Roman" pitchFamily="18" charset="0"/>
              </a:rPr>
              <a:t>НДС облагаются:</a:t>
            </a:r>
          </a:p>
          <a:p>
            <a:pPr algn="ctr">
              <a:buFont typeface="Wingdings" pitchFamily="2" charset="2"/>
              <a:buChar char="Ø"/>
            </a:pPr>
            <a:r>
              <a:rPr lang="ru-RU" dirty="0" smtClean="0">
                <a:latin typeface="Times New Roman" pitchFamily="18" charset="0"/>
                <a:cs typeface="Times New Roman" pitchFamily="18" charset="0"/>
              </a:rPr>
              <a:t>Услуги по передаче государственного (муниципального) имущества в аренду (плательщиком является учреждение-арендодатель) – письмо Минфина России от 10.05.2012 № 03-07-11/140</a:t>
            </a:r>
          </a:p>
          <a:p>
            <a:pPr algn="ctr"/>
            <a:endParaRPr lang="ru-RU" dirty="0" smtClean="0">
              <a:latin typeface="Times New Roman" pitchFamily="18" charset="0"/>
              <a:cs typeface="Times New Roman" pitchFamily="18" charset="0"/>
            </a:endParaRPr>
          </a:p>
          <a:p>
            <a:pPr algn="ctr">
              <a:buFont typeface="Wingdings" pitchFamily="2" charset="2"/>
              <a:buChar char="Ø"/>
            </a:pPr>
            <a:r>
              <a:rPr lang="ru-RU" dirty="0" smtClean="0">
                <a:latin typeface="Times New Roman" pitchFamily="18" charset="0"/>
                <a:cs typeface="Times New Roman" pitchFamily="18" charset="0"/>
              </a:rPr>
              <a:t>Реализация государственного (муниципального) имущества </a:t>
            </a:r>
          </a:p>
          <a:p>
            <a:pPr algn="ctr"/>
            <a:endParaRPr lang="ru-RU" dirty="0" smtClean="0">
              <a:latin typeface="Times New Roman" pitchFamily="18" charset="0"/>
              <a:cs typeface="Times New Roman" pitchFamily="18" charset="0"/>
            </a:endParaRPr>
          </a:p>
          <a:p>
            <a:pPr algn="ctr">
              <a:buFont typeface="Wingdings" pitchFamily="2" charset="2"/>
              <a:buChar char="Ø"/>
            </a:pPr>
            <a:r>
              <a:rPr lang="ru-RU" dirty="0" smtClean="0">
                <a:latin typeface="Times New Roman" pitchFamily="18" charset="0"/>
                <a:cs typeface="Times New Roman" pitchFamily="18" charset="0"/>
              </a:rPr>
              <a:t>Услуги по передаче в пользование титульных зданий и сооружений (письма Минфина России от 06.08.2009 № 03-07-11/199, от 27.11.2008 № 03-07-11/367)</a:t>
            </a:r>
          </a:p>
          <a:p>
            <a:pPr algn="ctr"/>
            <a:endParaRPr lang="ru-RU" dirty="0" smtClean="0">
              <a:latin typeface="Times New Roman" pitchFamily="18" charset="0"/>
              <a:cs typeface="Times New Roman" pitchFamily="18" charset="0"/>
            </a:endParaRPr>
          </a:p>
          <a:p>
            <a:pPr algn="ctr">
              <a:buFont typeface="Wingdings" pitchFamily="2" charset="2"/>
              <a:buChar char="Ø"/>
            </a:pPr>
            <a:r>
              <a:rPr lang="ru-RU" dirty="0" smtClean="0">
                <a:latin typeface="Times New Roman" pitchFamily="18" charset="0"/>
                <a:cs typeface="Times New Roman" pitchFamily="18" charset="0"/>
              </a:rPr>
              <a:t>Передача трудовых книжек сотрудникам учреждения (письма Минфина России от 06.08.2009 № 03-07-11/199, от 27.11.2008 № 03-07-11/367)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00034" y="214290"/>
            <a:ext cx="8286808" cy="338554"/>
          </a:xfrm>
          <a:prstGeom prst="rect">
            <a:avLst/>
          </a:prstGeom>
          <a:noFill/>
          <a:ln w="9525">
            <a:noFill/>
            <a:miter lim="800000"/>
            <a:headEnd/>
            <a:tailEnd/>
          </a:ln>
        </p:spPr>
        <p:txBody>
          <a:bodyPr wrap="square">
            <a:spAutoFit/>
          </a:bodyPr>
          <a:lstStyle/>
          <a:p>
            <a:pPr algn="ctr"/>
            <a:r>
              <a:rPr lang="ru-RU" sz="1600" b="1" dirty="0" smtClean="0">
                <a:latin typeface="Times New Roman" pitchFamily="18" charset="0"/>
                <a:cs typeface="Times New Roman" pitchFamily="18" charset="0"/>
              </a:rPr>
              <a:t>ПРИМЕНЕНИЕ НАЛОГОВОГО ВЫЧЕТА ПО НДС</a:t>
            </a:r>
            <a:r>
              <a:rPr lang="en-US" sz="1600" b="1" cap="all" dirty="0" smtClean="0">
                <a:latin typeface="Times New Roman" pitchFamily="18" charset="0"/>
                <a:cs typeface="Times New Roman" pitchFamily="18" charset="0"/>
              </a:rPr>
              <a:t> </a:t>
            </a:r>
            <a:endParaRPr lang="ru-RU" sz="1600" b="1" dirty="0">
              <a:latin typeface="Times New Roman" pitchFamily="18" charset="0"/>
              <a:cs typeface="Times New Roman" pitchFamily="18" charset="0"/>
            </a:endParaRPr>
          </a:p>
        </p:txBody>
      </p:sp>
      <p:sp>
        <p:nvSpPr>
          <p:cNvPr id="5" name="TextBox 4"/>
          <p:cNvSpPr txBox="1"/>
          <p:nvPr/>
        </p:nvSpPr>
        <p:spPr>
          <a:xfrm>
            <a:off x="500034" y="571480"/>
            <a:ext cx="8215370" cy="5478423"/>
          </a:xfrm>
          <a:prstGeom prst="rect">
            <a:avLst/>
          </a:prstGeom>
          <a:noFill/>
        </p:spPr>
        <p:txBody>
          <a:bodyPr wrap="square" rtlCol="0">
            <a:spAutoFit/>
          </a:bodyPr>
          <a:lstStyle/>
          <a:p>
            <a:pPr algn="ctr"/>
            <a:r>
              <a:rPr lang="ru-RU" sz="1400" u="sng" dirty="0" smtClean="0">
                <a:latin typeface="Times New Roman" pitchFamily="18" charset="0"/>
                <a:cs typeface="Times New Roman" pitchFamily="18" charset="0"/>
              </a:rPr>
              <a:t>НДС может быть принят к вычету</a:t>
            </a:r>
            <a:r>
              <a:rPr lang="ru-RU" sz="1400" dirty="0" smtClean="0">
                <a:latin typeface="Times New Roman" pitchFamily="18" charset="0"/>
                <a:cs typeface="Times New Roman" pitchFamily="18" charset="0"/>
              </a:rPr>
              <a:t>, если приобретенные товары, работы, услуги будут использованы для операций (деятельности), облагаемой НДС, и оформлен счет-фактура поставщика, в котором сумма НДС выделена отдельной строкой. При этом приобретенные товары, работы, услуги  приняты к учету (ст. 171,172 НК РФ). </a:t>
            </a:r>
          </a:p>
          <a:p>
            <a:pPr algn="ctr"/>
            <a:endParaRPr lang="ru-RU" sz="1400" dirty="0" smtClean="0">
              <a:latin typeface="Times New Roman" pitchFamily="18" charset="0"/>
              <a:cs typeface="Times New Roman" pitchFamily="18" charset="0"/>
            </a:endParaRPr>
          </a:p>
          <a:p>
            <a:pPr algn="ctr"/>
            <a:r>
              <a:rPr lang="ru-RU" sz="1400" u="sng" dirty="0" smtClean="0">
                <a:latin typeface="Times New Roman" pitchFamily="18" charset="0"/>
                <a:cs typeface="Times New Roman" pitchFamily="18" charset="0"/>
              </a:rPr>
              <a:t>Условия отнесения НДС в состав затрат </a:t>
            </a:r>
            <a:r>
              <a:rPr lang="ru-RU" sz="1400" dirty="0" smtClean="0">
                <a:latin typeface="Times New Roman" pitchFamily="18" charset="0"/>
                <a:cs typeface="Times New Roman" pitchFamily="18" charset="0"/>
              </a:rPr>
              <a:t>отражены в п. 2 ст. 170 НК РФ:</a:t>
            </a:r>
          </a:p>
          <a:p>
            <a:pPr>
              <a:buAutoNum type="arabicParenR"/>
            </a:pPr>
            <a:r>
              <a:rPr lang="ru-RU" sz="1400" dirty="0" smtClean="0">
                <a:latin typeface="Times New Roman" pitchFamily="18" charset="0"/>
                <a:cs typeface="Times New Roman" pitchFamily="18" charset="0"/>
              </a:rPr>
              <a:t> приобретения (ввоза) товаров (работ, услуг), в том числе основных средств и нематериальных активов, используемых для операций по производству и (или) реализации (а также передаче, выполнению, оказанию для собственных нужд) товаров (работ, услуг), не подлежащих налогообложению (освобожденных от налогообложения);</a:t>
            </a:r>
          </a:p>
          <a:p>
            <a:pPr>
              <a:buAutoNum type="arabicParenR"/>
            </a:pPr>
            <a:r>
              <a:rPr lang="ru-RU" sz="1400" dirty="0" smtClean="0">
                <a:latin typeface="Times New Roman" pitchFamily="18" charset="0"/>
                <a:cs typeface="Times New Roman" pitchFamily="18" charset="0"/>
              </a:rPr>
              <a:t> приобретения (ввоза) товаров (работ, услуг), в том числе основных средств и нематериальных активов, используемых для операций по производству и (или) реализации товаров (работ, услуг), местом реализации которых не признается территория Российской Федерации;</a:t>
            </a:r>
          </a:p>
          <a:p>
            <a:r>
              <a:rPr lang="ru-RU" sz="1400" dirty="0" smtClean="0">
                <a:latin typeface="Times New Roman" pitchFamily="18" charset="0"/>
                <a:cs typeface="Times New Roman" pitchFamily="18" charset="0"/>
              </a:rPr>
              <a:t>3) приобретения (ввоза) товаров (работ, услуг), в том числе основных средств и нематериальных активов, лицами, не являющимися налогоплательщиками налога на добавленную стоимость либо освобожденными от исполнения обязанностей налогоплательщика по исчислению и уплате налога;</a:t>
            </a:r>
          </a:p>
          <a:p>
            <a:r>
              <a:rPr lang="ru-RU" sz="1400" dirty="0" smtClean="0">
                <a:latin typeface="Times New Roman" pitchFamily="18" charset="0"/>
                <a:cs typeface="Times New Roman" pitchFamily="18" charset="0"/>
              </a:rPr>
              <a:t>4) приобретения (ввоза) товаров (работ, услуг), в том числе основных средств и нематериальных активов, имущественных прав, для производства и (или) реализации (передачи) товаров (работ, услуг), операции по реализации (передаче) которых не признаются реализацией товаров (работ, услуг) в соответствии с  п. 2 ст. 146, если иное не установлено НК РФ;</a:t>
            </a:r>
          </a:p>
          <a:p>
            <a:r>
              <a:rPr lang="ru-RU" sz="1400" dirty="0" smtClean="0">
                <a:latin typeface="Times New Roman" pitchFamily="18" charset="0"/>
                <a:cs typeface="Times New Roman" pitchFamily="18" charset="0"/>
              </a:rPr>
              <a:t>5) приобретения банками, применяющими порядок учета налога, предусмотренный п. 5 ст. 170 НК РФ, товаров, в том числе основных средств и нематериальных активов, имущественных прав, которые в дальнейшем реализуются банками до начала использования для осуществления банковских операций, для сдачи в аренду или до введения в эксплуатацию.</a:t>
            </a:r>
          </a:p>
          <a:p>
            <a:endParaRPr lang="ru-RU" sz="1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3816</TotalTime>
  <Words>10128</Words>
  <Application>Microsoft Office PowerPoint</Application>
  <PresentationFormat>Экран (4:3)</PresentationFormat>
  <Paragraphs>430</Paragraphs>
  <Slides>50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123</dc:creator>
  <cp:lastModifiedBy>.</cp:lastModifiedBy>
  <cp:revision>2368</cp:revision>
  <dcterms:created xsi:type="dcterms:W3CDTF">2012-10-17T15:29:01Z</dcterms:created>
  <dcterms:modified xsi:type="dcterms:W3CDTF">2013-12-03T05:49:58Z</dcterms:modified>
</cp:coreProperties>
</file>